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5.xml" ContentType="application/vnd.openxmlformats-officedocument.presentationml.tags+xml"/>
  <Override PartName="/ppt/notesSlides/notesSlide13.xml" ContentType="application/vnd.openxmlformats-officedocument.presentationml.notesSlide+xml"/>
  <Override PartName="/ppt/tags/tag6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ppt/tags/tag8.xml" ContentType="application/vnd.openxmlformats-officedocument.presentationml.tags+xml"/>
  <Override PartName="/ppt/notesSlides/notesSlide15.xml" ContentType="application/vnd.openxmlformats-officedocument.presentationml.notesSlide+xml"/>
  <Override PartName="/ppt/tags/tag9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37"/>
  </p:notesMasterIdLst>
  <p:sldIdLst>
    <p:sldId id="258" r:id="rId5"/>
    <p:sldId id="267" r:id="rId6"/>
    <p:sldId id="274" r:id="rId7"/>
    <p:sldId id="1865" r:id="rId8"/>
    <p:sldId id="2147483643" r:id="rId9"/>
    <p:sldId id="272" r:id="rId10"/>
    <p:sldId id="2147483644" r:id="rId11"/>
    <p:sldId id="2147483647" r:id="rId12"/>
    <p:sldId id="275" r:id="rId13"/>
    <p:sldId id="2147483639" r:id="rId14"/>
    <p:sldId id="2147483645" r:id="rId15"/>
    <p:sldId id="256" r:id="rId16"/>
    <p:sldId id="1196" r:id="rId17"/>
    <p:sldId id="273" r:id="rId18"/>
    <p:sldId id="296" r:id="rId19"/>
    <p:sldId id="1043" r:id="rId20"/>
    <p:sldId id="264" r:id="rId21"/>
    <p:sldId id="297" r:id="rId22"/>
    <p:sldId id="268" r:id="rId23"/>
    <p:sldId id="298" r:id="rId24"/>
    <p:sldId id="283" r:id="rId25"/>
    <p:sldId id="261" r:id="rId26"/>
    <p:sldId id="262" r:id="rId27"/>
    <p:sldId id="301" r:id="rId28"/>
    <p:sldId id="299" r:id="rId29"/>
    <p:sldId id="300" r:id="rId30"/>
    <p:sldId id="302" r:id="rId31"/>
    <p:sldId id="303" r:id="rId32"/>
    <p:sldId id="259" r:id="rId33"/>
    <p:sldId id="305" r:id="rId34"/>
    <p:sldId id="304" r:id="rId35"/>
    <p:sldId id="260" r:id="rId36"/>
  </p:sldIdLst>
  <p:sldSz cx="18288000" cy="10287000"/>
  <p:notesSz cx="6858000" cy="9144000"/>
  <p:embeddedFontLst>
    <p:embeddedFont>
      <p:font typeface="Avenir" panose="020B0604020202020204" charset="0"/>
      <p:regular r:id="rId38"/>
    </p:embeddedFont>
    <p:embeddedFont>
      <p:font typeface="Avenir Bold" panose="020B0604020202020204" charset="0"/>
      <p:regular r:id="rId39"/>
    </p:embeddedFont>
    <p:embeddedFont>
      <p:font typeface="Roboto" panose="02000000000000000000" pitchFamily="2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8940"/>
    <a:srgbClr val="3C8C1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72198" autoAdjust="0"/>
  </p:normalViewPr>
  <p:slideViewPr>
    <p:cSldViewPr>
      <p:cViewPr varScale="1">
        <p:scale>
          <a:sx n="75" d="100"/>
          <a:sy n="75" d="100"/>
        </p:scale>
        <p:origin x="14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5.fntdata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6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4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278.file.inf\k_daten278\Baumassnahme\EUROVIA\NL%20Stuttgart\2023\Poppenweiler\E&#220;\Kerntemp\Daten_FDE%20Neckarweihingen%20-%20Poppenweiler_P1%20DS%20-%20Kopie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379335638096979"/>
          <c:y val="8.5250132971346718E-2"/>
          <c:w val="0.80944116222109386"/>
          <c:h val="0.56994651778226635"/>
        </c:manualLayout>
      </c:layout>
      <c:lineChart>
        <c:grouping val="stacked"/>
        <c:varyColors val="0"/>
        <c:ser>
          <c:idx val="0"/>
          <c:order val="0"/>
          <c:tx>
            <c:strRef>
              <c:f>TEMP__2_1!$C$1</c:f>
              <c:strCache>
                <c:ptCount val="1"/>
                <c:pt idx="0">
                  <c:v>Dichteindex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6000" bIns="252000" anchor="t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" panose="020B060402020202020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TEMP__2_1!$B$2:$B$8</c:f>
              <c:strCache>
                <c:ptCount val="7"/>
                <c:pt idx="0">
                  <c:v>1. WG BW 154 AC</c:v>
                </c:pt>
                <c:pt idx="1">
                  <c:v>2. WG BW 154 AC</c:v>
                </c:pt>
                <c:pt idx="2">
                  <c:v>3. WG BW 154 AC</c:v>
                </c:pt>
                <c:pt idx="3">
                  <c:v>4. WG BW 154 AC</c:v>
                </c:pt>
                <c:pt idx="4">
                  <c:v>5. WG BW 174 AC</c:v>
                </c:pt>
                <c:pt idx="5">
                  <c:v>6. WG BW 174 AC</c:v>
                </c:pt>
                <c:pt idx="6">
                  <c:v>7. WG BW 174 AC</c:v>
                </c:pt>
              </c:strCache>
            </c:strRef>
          </c:cat>
          <c:val>
            <c:numRef>
              <c:f>TEMP__2_1!$C$2:$C$8</c:f>
              <c:numCache>
                <c:formatCode>0.000</c:formatCode>
                <c:ptCount val="7"/>
                <c:pt idx="0">
                  <c:v>2.3029999999999999</c:v>
                </c:pt>
                <c:pt idx="1">
                  <c:v>2.3759999999999999</c:v>
                </c:pt>
                <c:pt idx="2">
                  <c:v>2.4060000000000001</c:v>
                </c:pt>
                <c:pt idx="3">
                  <c:v>2.4159999999999999</c:v>
                </c:pt>
                <c:pt idx="4">
                  <c:v>2.4319999999999999</c:v>
                </c:pt>
                <c:pt idx="5">
                  <c:v>2.4411</c:v>
                </c:pt>
                <c:pt idx="6">
                  <c:v>2.41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BD-41F6-8C8A-5238652BE3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0140240"/>
        <c:axId val="40193791"/>
      </c:lineChart>
      <c:catAx>
        <c:axId val="155014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B0604020202020204" charset="0"/>
                <a:ea typeface="+mn-ea"/>
                <a:cs typeface="+mn-cs"/>
              </a:defRPr>
            </a:pPr>
            <a:endParaRPr lang="de-DE"/>
          </a:p>
        </c:txPr>
        <c:crossAx val="40193791"/>
        <c:crosses val="autoZero"/>
        <c:auto val="1"/>
        <c:lblAlgn val="ctr"/>
        <c:lblOffset val="100"/>
        <c:noMultiLvlLbl val="0"/>
      </c:catAx>
      <c:valAx>
        <c:axId val="40193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B0604020202020204" charset="0"/>
                <a:ea typeface="+mn-ea"/>
                <a:cs typeface="+mn-cs"/>
              </a:defRPr>
            </a:pPr>
            <a:endParaRPr lang="de-DE"/>
          </a:p>
        </c:txPr>
        <c:crossAx val="1550140240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de-DE" sz="1800" b="1">
                <a:latin typeface="Arial" panose="020B0604020202020204" pitchFamily="34" charset="0"/>
                <a:cs typeface="Arial" panose="020B0604020202020204" pitchFamily="34" charset="0"/>
              </a:rPr>
              <a:t>Abkühlkurve</a:t>
            </a:r>
          </a:p>
          <a:p>
            <a: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SMA 8 S, 25/45 VL,</a:t>
            </a:r>
            <a:r>
              <a:rPr lang="de-DE" sz="1800" baseline="0">
                <a:latin typeface="Arial" panose="020B0604020202020204" pitchFamily="34" charset="0"/>
                <a:cs typeface="Arial" panose="020B0604020202020204" pitchFamily="34" charset="0"/>
              </a:rPr>
              <a:t> Dicke 4 cm, ~10 °C Luft, leichter Wind, Abladetemperatur ca. 140 °C</a:t>
            </a:r>
            <a:endParaRPr lang="de-DE" sz="180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7404114355121042"/>
          <c:y val="4.33456660098205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6058047365616071"/>
          <c:y val="0.2211849221240432"/>
          <c:w val="0.76416956872141006"/>
          <c:h val="0.58165016025374172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Measured_Values!$E$7:$E$50</c:f>
              <c:numCache>
                <c:formatCode>General</c:formatCode>
                <c:ptCount val="44"/>
                <c:pt idx="0">
                  <c:v>2.5</c:v>
                </c:pt>
                <c:pt idx="1">
                  <c:v>3</c:v>
                </c:pt>
                <c:pt idx="2">
                  <c:v>3.5</c:v>
                </c:pt>
                <c:pt idx="3">
                  <c:v>4</c:v>
                </c:pt>
                <c:pt idx="4">
                  <c:v>4.5</c:v>
                </c:pt>
                <c:pt idx="5">
                  <c:v>5</c:v>
                </c:pt>
                <c:pt idx="6">
                  <c:v>5.5</c:v>
                </c:pt>
                <c:pt idx="7">
                  <c:v>6</c:v>
                </c:pt>
                <c:pt idx="8">
                  <c:v>6.5</c:v>
                </c:pt>
                <c:pt idx="9">
                  <c:v>7</c:v>
                </c:pt>
                <c:pt idx="10">
                  <c:v>7.5</c:v>
                </c:pt>
                <c:pt idx="11">
                  <c:v>8</c:v>
                </c:pt>
                <c:pt idx="12">
                  <c:v>8.5</c:v>
                </c:pt>
                <c:pt idx="13">
                  <c:v>9</c:v>
                </c:pt>
                <c:pt idx="14">
                  <c:v>9.5</c:v>
                </c:pt>
                <c:pt idx="15">
                  <c:v>10</c:v>
                </c:pt>
                <c:pt idx="16">
                  <c:v>10.5</c:v>
                </c:pt>
                <c:pt idx="17">
                  <c:v>11</c:v>
                </c:pt>
                <c:pt idx="18">
                  <c:v>11.5</c:v>
                </c:pt>
                <c:pt idx="19">
                  <c:v>12</c:v>
                </c:pt>
                <c:pt idx="20">
                  <c:v>12.5</c:v>
                </c:pt>
                <c:pt idx="21">
                  <c:v>13</c:v>
                </c:pt>
                <c:pt idx="22">
                  <c:v>13.5</c:v>
                </c:pt>
                <c:pt idx="23">
                  <c:v>14</c:v>
                </c:pt>
                <c:pt idx="24">
                  <c:v>14.5</c:v>
                </c:pt>
                <c:pt idx="25">
                  <c:v>15</c:v>
                </c:pt>
                <c:pt idx="26">
                  <c:v>15.5</c:v>
                </c:pt>
                <c:pt idx="27">
                  <c:v>16</c:v>
                </c:pt>
                <c:pt idx="28">
                  <c:v>16.5</c:v>
                </c:pt>
                <c:pt idx="29">
                  <c:v>17</c:v>
                </c:pt>
                <c:pt idx="30">
                  <c:v>17.5</c:v>
                </c:pt>
                <c:pt idx="31">
                  <c:v>18</c:v>
                </c:pt>
                <c:pt idx="32">
                  <c:v>18.5</c:v>
                </c:pt>
                <c:pt idx="33">
                  <c:v>19</c:v>
                </c:pt>
                <c:pt idx="34">
                  <c:v>19.5</c:v>
                </c:pt>
                <c:pt idx="35">
                  <c:v>20</c:v>
                </c:pt>
                <c:pt idx="36">
                  <c:v>20.5</c:v>
                </c:pt>
                <c:pt idx="37">
                  <c:v>21</c:v>
                </c:pt>
                <c:pt idx="38">
                  <c:v>21.5</c:v>
                </c:pt>
                <c:pt idx="39">
                  <c:v>22</c:v>
                </c:pt>
                <c:pt idx="40">
                  <c:v>22.5</c:v>
                </c:pt>
                <c:pt idx="41">
                  <c:v>23</c:v>
                </c:pt>
                <c:pt idx="42">
                  <c:v>23.5</c:v>
                </c:pt>
                <c:pt idx="43">
                  <c:v>24</c:v>
                </c:pt>
              </c:numCache>
            </c:numRef>
          </c:xVal>
          <c:yVal>
            <c:numRef>
              <c:f>Measured_Values!$F$7:$F$50</c:f>
              <c:numCache>
                <c:formatCode>#,##0.0;\-#,##0.0</c:formatCode>
                <c:ptCount val="44"/>
                <c:pt idx="0">
                  <c:v>122.1</c:v>
                </c:pt>
                <c:pt idx="1">
                  <c:v>121.5</c:v>
                </c:pt>
                <c:pt idx="2">
                  <c:v>120</c:v>
                </c:pt>
                <c:pt idx="3">
                  <c:v>117</c:v>
                </c:pt>
                <c:pt idx="4">
                  <c:v>114</c:v>
                </c:pt>
                <c:pt idx="5">
                  <c:v>111</c:v>
                </c:pt>
                <c:pt idx="6">
                  <c:v>108</c:v>
                </c:pt>
                <c:pt idx="7">
                  <c:v>105</c:v>
                </c:pt>
                <c:pt idx="8">
                  <c:v>102</c:v>
                </c:pt>
                <c:pt idx="9">
                  <c:v>99</c:v>
                </c:pt>
                <c:pt idx="10">
                  <c:v>96</c:v>
                </c:pt>
                <c:pt idx="11">
                  <c:v>94.2</c:v>
                </c:pt>
                <c:pt idx="12">
                  <c:v>92.5</c:v>
                </c:pt>
                <c:pt idx="13">
                  <c:v>91</c:v>
                </c:pt>
                <c:pt idx="14">
                  <c:v>89</c:v>
                </c:pt>
                <c:pt idx="15">
                  <c:v>87.5</c:v>
                </c:pt>
                <c:pt idx="16">
                  <c:v>86.5</c:v>
                </c:pt>
                <c:pt idx="17">
                  <c:v>85.5</c:v>
                </c:pt>
                <c:pt idx="18">
                  <c:v>84.5</c:v>
                </c:pt>
                <c:pt idx="19">
                  <c:v>83.5</c:v>
                </c:pt>
                <c:pt idx="20">
                  <c:v>82.5</c:v>
                </c:pt>
                <c:pt idx="21">
                  <c:v>81.5</c:v>
                </c:pt>
                <c:pt idx="22">
                  <c:v>80.5</c:v>
                </c:pt>
                <c:pt idx="23">
                  <c:v>79.5</c:v>
                </c:pt>
                <c:pt idx="24">
                  <c:v>78.5</c:v>
                </c:pt>
                <c:pt idx="25">
                  <c:v>78</c:v>
                </c:pt>
                <c:pt idx="26">
                  <c:v>77</c:v>
                </c:pt>
                <c:pt idx="27">
                  <c:v>76</c:v>
                </c:pt>
                <c:pt idx="28">
                  <c:v>75</c:v>
                </c:pt>
                <c:pt idx="29">
                  <c:v>74</c:v>
                </c:pt>
                <c:pt idx="30">
                  <c:v>73</c:v>
                </c:pt>
                <c:pt idx="31">
                  <c:v>72</c:v>
                </c:pt>
                <c:pt idx="32">
                  <c:v>71</c:v>
                </c:pt>
                <c:pt idx="33">
                  <c:v>70</c:v>
                </c:pt>
                <c:pt idx="34">
                  <c:v>69</c:v>
                </c:pt>
                <c:pt idx="35">
                  <c:v>68</c:v>
                </c:pt>
                <c:pt idx="36">
                  <c:v>67</c:v>
                </c:pt>
                <c:pt idx="37">
                  <c:v>66</c:v>
                </c:pt>
                <c:pt idx="38">
                  <c:v>65</c:v>
                </c:pt>
                <c:pt idx="39">
                  <c:v>64</c:v>
                </c:pt>
                <c:pt idx="40">
                  <c:v>63</c:v>
                </c:pt>
                <c:pt idx="41">
                  <c:v>62</c:v>
                </c:pt>
                <c:pt idx="42">
                  <c:v>61</c:v>
                </c:pt>
                <c:pt idx="43">
                  <c:v>60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9FA-4DE1-9550-7AA748874673}"/>
            </c:ext>
          </c:extLst>
        </c:ser>
        <c:ser>
          <c:idx val="1"/>
          <c:order val="1"/>
          <c:spPr>
            <a:ln w="19050" cap="rnd">
              <a:solidFill>
                <a:schemeClr val="accent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Measured_Values!$E$2:$E$6</c:f>
              <c:numCache>
                <c:formatCode>General</c:formatCode>
                <c:ptCount val="5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</c:numCache>
            </c:numRef>
          </c:xVal>
          <c:yVal>
            <c:numRef>
              <c:f>Measured_Values!$F$2:$F$6</c:f>
              <c:numCache>
                <c:formatCode>#,##0.0;\-#,##0.0</c:formatCode>
                <c:ptCount val="5"/>
                <c:pt idx="0">
                  <c:v>78.8</c:v>
                </c:pt>
                <c:pt idx="1">
                  <c:v>98.2</c:v>
                </c:pt>
                <c:pt idx="2">
                  <c:v>110.5</c:v>
                </c:pt>
                <c:pt idx="3">
                  <c:v>116.2</c:v>
                </c:pt>
                <c:pt idx="4">
                  <c:v>120.1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49FA-4DE1-9550-7AA7488746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2034480"/>
        <c:axId val="810943976"/>
      </c:scatterChart>
      <c:valAx>
        <c:axId val="502034480"/>
        <c:scaling>
          <c:orientation val="minMax"/>
          <c:max val="6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200"/>
                  <a:t>Zeit in Minuten nach Bohle</a:t>
                </a:r>
              </a:p>
            </c:rich>
          </c:tx>
          <c:layout>
            <c:manualLayout>
              <c:xMode val="edge"/>
              <c:yMode val="edge"/>
              <c:x val="0.38432023874732907"/>
              <c:y val="0.896430820570419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10943976"/>
        <c:crosses val="autoZero"/>
        <c:crossBetween val="midCat"/>
        <c:majorUnit val="10"/>
      </c:valAx>
      <c:valAx>
        <c:axId val="810943976"/>
        <c:scaling>
          <c:orientation val="minMax"/>
          <c:max val="170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200"/>
                  <a:t>Kerntemperatur [°C]</a:t>
                </a:r>
              </a:p>
            </c:rich>
          </c:tx>
          <c:layout>
            <c:manualLayout>
              <c:xMode val="edge"/>
              <c:yMode val="edge"/>
              <c:x val="2.2060763191005226E-2"/>
              <c:y val="0.324459756319307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020344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0.28719</cdr:x>
      <cdr:y>0.39996</cdr:y>
    </cdr:from>
    <cdr:to>
      <cdr:x>0.74666</cdr:x>
      <cdr:y>0.60882</cdr:y>
    </cdr:to>
    <cdr:sp macro="" textlink="">
      <cdr:nvSpPr>
        <cdr:cNvPr id="2" name="Textfeld 1">
          <a:extLst xmlns:a="http://schemas.openxmlformats.org/drawingml/2006/main">
            <a:ext uri="{FF2B5EF4-FFF2-40B4-BE49-F238E27FC236}">
              <a16:creationId xmlns:a16="http://schemas.microsoft.com/office/drawing/2014/main" id="{8F149F2C-08C0-7D59-872C-8EA01F75F601}"/>
            </a:ext>
          </a:extLst>
        </cdr:cNvPr>
        <cdr:cNvSpPr txBox="1"/>
      </cdr:nvSpPr>
      <cdr:spPr>
        <a:xfrm xmlns:a="http://schemas.openxmlformats.org/drawingml/2006/main">
          <a:off x="2036278" y="1611507"/>
          <a:ext cx="3257823" cy="8415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DE" sz="2400" dirty="0">
              <a:solidFill>
                <a:schemeClr val="accent2"/>
              </a:solidFill>
              <a:latin typeface="Avenir" panose="020B0604020202020204" charset="0"/>
            </a:rPr>
            <a:t>Vorgabe </a:t>
          </a:r>
        </a:p>
        <a:p xmlns:a="http://schemas.openxmlformats.org/drawingml/2006/main">
          <a:r>
            <a:rPr lang="de-DE" sz="2400" dirty="0">
              <a:solidFill>
                <a:schemeClr val="accent2"/>
              </a:solidFill>
              <a:latin typeface="Avenir" panose="020B0604020202020204" charset="0"/>
            </a:rPr>
            <a:t>max. </a:t>
          </a:r>
          <a:r>
            <a:rPr lang="de-DE" sz="2400" dirty="0" err="1">
              <a:solidFill>
                <a:schemeClr val="accent2"/>
              </a:solidFill>
              <a:latin typeface="Avenir" panose="020B0604020202020204" charset="0"/>
            </a:rPr>
            <a:t>Walzzeit</a:t>
          </a:r>
          <a:endParaRPr lang="de-DE" sz="2400" dirty="0">
            <a:solidFill>
              <a:schemeClr val="accent2"/>
            </a:solidFill>
            <a:latin typeface="Avenir" panose="020B060402020202020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CB384-AAC0-4947-A946-F6CF688249CF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8A3037-E7FF-4E10-99B2-078FFE67BB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203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A3037-E7FF-4E10-99B2-078FFE67BB6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358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499" indent="-282899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177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5421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1022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4715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8407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2098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792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300">
                <a:latin typeface="Times New Roman" panose="02020603050405020304" pitchFamily="18" charset="0"/>
              </a:rPr>
              <a:t>(c) Dipl.-Ing. (FH) T. Behle</a:t>
            </a:r>
          </a:p>
        </p:txBody>
      </p:sp>
      <p:sp>
        <p:nvSpPr>
          <p:cNvPr id="1024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499" indent="-282899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177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5421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1022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4715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8407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2098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792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F76C758-EEB5-4A1E-AABE-9F484CA584DC}" type="slidenum">
              <a:rPr lang="de-DE" altLang="de-DE" sz="1300">
                <a:latin typeface="Times New Roman" panose="02020603050405020304" pitchFamily="18" charset="0"/>
              </a:rPr>
              <a:pPr/>
              <a:t>13</a:t>
            </a:fld>
            <a:endParaRPr lang="de-DE" altLang="de-DE" sz="1300">
              <a:latin typeface="Times New Roman" panose="02020603050405020304" pitchFamily="18" charset="0"/>
            </a:endParaRPr>
          </a:p>
        </p:txBody>
      </p:sp>
      <p:sp>
        <p:nvSpPr>
          <p:cNvPr id="102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09550" y="835025"/>
            <a:ext cx="7416800" cy="4171950"/>
          </a:xfrm>
          <a:ln/>
        </p:spPr>
        <p:txBody>
          <a:bodyPr/>
          <a:lstStyle/>
          <a:p>
            <a:endParaRPr lang="de-DE"/>
          </a:p>
        </p:txBody>
      </p:sp>
      <p:sp>
        <p:nvSpPr>
          <p:cNvPr id="102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3432" y="5286108"/>
            <a:ext cx="5132203" cy="5007142"/>
          </a:xfrm>
          <a:noFill/>
        </p:spPr>
        <p:txBody>
          <a:bodyPr/>
          <a:lstStyle/>
          <a:p>
            <a:endParaRPr lang="de-DE" altLang="de-DE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5358315-1B23-44C6-898A-A749125D39E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3420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755E1-F619-11C2-AF0E-110615253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E3FD3C8B-326C-10F3-B90D-3C0A17B12F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499" indent="-282899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177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5421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1022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4715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8407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2098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792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300">
                <a:latin typeface="Times New Roman" panose="02020603050405020304" pitchFamily="18" charset="0"/>
              </a:rPr>
              <a:t>(c) Dipl.-Ing. (FH) T. Behle</a:t>
            </a:r>
          </a:p>
        </p:txBody>
      </p:sp>
      <p:sp>
        <p:nvSpPr>
          <p:cNvPr id="10244" name="Rectangle 7">
            <a:extLst>
              <a:ext uri="{FF2B5EF4-FFF2-40B4-BE49-F238E27FC236}">
                <a16:creationId xmlns:a16="http://schemas.microsoft.com/office/drawing/2014/main" id="{941D2E06-DD7D-1BD3-8DB9-523D0BE792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499" indent="-282899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177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5421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1022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4715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8407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2098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792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F76C758-EEB5-4A1E-AABE-9F484CA584DC}" type="slidenum">
              <a:rPr lang="de-DE" altLang="de-DE" sz="1300">
                <a:latin typeface="Times New Roman" panose="02020603050405020304" pitchFamily="18" charset="0"/>
              </a:rPr>
              <a:pPr/>
              <a:t>14</a:t>
            </a:fld>
            <a:endParaRPr lang="de-DE" altLang="de-DE" sz="1300">
              <a:latin typeface="Times New Roman" panose="02020603050405020304" pitchFamily="18" charset="0"/>
            </a:endParaRPr>
          </a:p>
        </p:txBody>
      </p:sp>
      <p:sp>
        <p:nvSpPr>
          <p:cNvPr id="10245" name="Rectangle 2">
            <a:extLst>
              <a:ext uri="{FF2B5EF4-FFF2-40B4-BE49-F238E27FC236}">
                <a16:creationId xmlns:a16="http://schemas.microsoft.com/office/drawing/2014/main" id="{2A63C56F-0A5E-7C9C-F5D0-0B064DD7A2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09550" y="835025"/>
            <a:ext cx="7416800" cy="4171950"/>
          </a:xfrm>
          <a:ln/>
        </p:spPr>
        <p:txBody>
          <a:bodyPr/>
          <a:lstStyle/>
          <a:p>
            <a:endParaRPr lang="de-DE"/>
          </a:p>
        </p:txBody>
      </p:sp>
      <p:sp>
        <p:nvSpPr>
          <p:cNvPr id="10246" name="Rectangle 3">
            <a:extLst>
              <a:ext uri="{FF2B5EF4-FFF2-40B4-BE49-F238E27FC236}">
                <a16:creationId xmlns:a16="http://schemas.microsoft.com/office/drawing/2014/main" id="{EFBABE9A-73C2-D1B2-9335-AAFE64F1C9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3432" y="5286108"/>
            <a:ext cx="5132203" cy="5007142"/>
          </a:xfrm>
          <a:noFill/>
        </p:spPr>
        <p:txBody>
          <a:bodyPr/>
          <a:lstStyle/>
          <a:p>
            <a:endParaRPr lang="de-DE" altLang="de-DE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64DD703-84C6-05E9-8B03-E706B6A9B81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9457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A3037-E7FF-4E10-99B2-078FFE67BB6D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3292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A3037-E7FF-4E10-99B2-078FFE67BB6D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6383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46D49-A66E-FE42-96FC-B0C87A4C2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708E30A-0CAB-D7A8-18BC-8E9CE8EE5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4ADF98C-7C72-8979-FFF2-D15BDC274B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2E18E5-81DD-BADC-2022-BEFCC81542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A3037-E7FF-4E10-99B2-078FFE67BB6D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9548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DDA1E-4417-7C47-A754-F34686A8F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7586DE1-6B34-8DD2-7602-8A4F8FB2B2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96DBB76-4C92-75A3-0F26-0B099636A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1F667CB-03FC-44A3-2F20-BC5A5082D8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A3037-E7FF-4E10-99B2-078FFE67BB6D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49094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07349-FB90-03E3-ECBB-9CC96A87F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ACAB808-01F3-53C6-CB85-B11B986DD2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47E46BB-A305-8A86-754A-27AC2FAB71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59CB6B4-F995-6E57-DC5E-4B96323E2D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A3037-E7FF-4E10-99B2-078FFE67BB6D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34484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2B31F-2A1F-7F75-4BDD-AB75123C8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0426A85-8802-3FD6-E889-7414A5208C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71529DF-902B-282C-A785-08D2DAEBF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F48D6BB-8901-E25D-8D5D-81B9200F17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A3037-E7FF-4E10-99B2-078FFE67BB6D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0734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A3037-E7FF-4E10-99B2-078FFE67BB6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5246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B2228-EB26-DCD7-A287-0EF362795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B733567-D78A-FCE0-C806-B1BA9D753FE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2604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619" indent="-282945" defTabSz="942604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361" indent="-225369" defTabSz="942604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5680" indent="-225369" defTabSz="942604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1356" indent="-225369" defTabSz="942604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5125" indent="-225369" defTabSz="942604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8894" indent="-225369" defTabSz="942604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2663" indent="-225369" defTabSz="942604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6433" indent="-225369" defTabSz="942604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300">
                <a:latin typeface="Times New Roman" panose="02020603050405020304" pitchFamily="18" charset="0"/>
              </a:rPr>
              <a:t>(c) Dipl.-Ing. (FH) T. Behle</a:t>
            </a:r>
          </a:p>
        </p:txBody>
      </p:sp>
      <p:sp>
        <p:nvSpPr>
          <p:cNvPr id="10244" name="Rectangle 7">
            <a:extLst>
              <a:ext uri="{FF2B5EF4-FFF2-40B4-BE49-F238E27FC236}">
                <a16:creationId xmlns:a16="http://schemas.microsoft.com/office/drawing/2014/main" id="{63474861-67FA-A74E-BD0B-C120A6DB4A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604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619" indent="-282945" defTabSz="942604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361" indent="-225369" defTabSz="942604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5680" indent="-225369" defTabSz="942604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1356" indent="-225369" defTabSz="942604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5125" indent="-225369" defTabSz="942604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8894" indent="-225369" defTabSz="942604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2663" indent="-225369" defTabSz="942604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6433" indent="-225369" defTabSz="942604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F76C758-EEB5-4A1E-AABE-9F484CA584DC}" type="slidenum">
              <a:rPr lang="de-DE" altLang="de-DE" sz="1300">
                <a:latin typeface="Times New Roman" panose="02020603050405020304" pitchFamily="18" charset="0"/>
              </a:rPr>
              <a:pPr/>
              <a:t>4</a:t>
            </a:fld>
            <a:endParaRPr lang="de-DE" altLang="de-DE" sz="1300">
              <a:latin typeface="Times New Roman" panose="02020603050405020304" pitchFamily="18" charset="0"/>
            </a:endParaRPr>
          </a:p>
        </p:txBody>
      </p:sp>
      <p:sp>
        <p:nvSpPr>
          <p:cNvPr id="10245" name="Rectangle 2">
            <a:extLst>
              <a:ext uri="{FF2B5EF4-FFF2-40B4-BE49-F238E27FC236}">
                <a16:creationId xmlns:a16="http://schemas.microsoft.com/office/drawing/2014/main" id="{519DC78F-6527-47E3-8D2A-50F4A35F68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09550" y="835025"/>
            <a:ext cx="7416800" cy="4171950"/>
          </a:xfrm>
          <a:ln/>
        </p:spPr>
        <p:txBody>
          <a:bodyPr/>
          <a:lstStyle/>
          <a:p>
            <a:endParaRPr lang="de-DE"/>
          </a:p>
        </p:txBody>
      </p:sp>
      <p:sp>
        <p:nvSpPr>
          <p:cNvPr id="10246" name="Rectangle 3">
            <a:extLst>
              <a:ext uri="{FF2B5EF4-FFF2-40B4-BE49-F238E27FC236}">
                <a16:creationId xmlns:a16="http://schemas.microsoft.com/office/drawing/2014/main" id="{DB772BC6-06C7-57AA-0023-FDED8D5730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3430" y="5286108"/>
            <a:ext cx="5132203" cy="5007142"/>
          </a:xfrm>
          <a:noFill/>
        </p:spPr>
        <p:txBody>
          <a:bodyPr/>
          <a:lstStyle/>
          <a:p>
            <a:endParaRPr lang="de-DE" alt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E497680-4367-A16C-11A0-FFDEEA3958E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3352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A3037-E7FF-4E10-99B2-078FFE67BB6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7128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0BDBB-9E84-7052-31D1-F1D735476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6A1BF2C-6180-24FE-B15D-E8188EB84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E11D5B8-1D4F-F3C0-C00B-A6E27A8968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6FC0913-AE35-AF68-D0C7-972BAD5F80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A3037-E7FF-4E10-99B2-078FFE67BB6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4680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28ECA-304E-45F4-A54D-9984DA364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0D3DC8A-0B77-1642-7CA2-18EE6D07F4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DDDCE0A-432B-7956-35D8-FC8EDE6E24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7D32496-990C-A29E-8B30-3A0DE01D0F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A3037-E7FF-4E10-99B2-078FFE67BB6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620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C5CD5-0C22-0FBB-C8FF-401C3DF96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6282A0C0-B088-6D52-1F16-24E9F706898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499" indent="-282899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177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5421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1022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4715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8407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2098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792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300">
                <a:latin typeface="Times New Roman" panose="02020603050405020304" pitchFamily="18" charset="0"/>
              </a:rPr>
              <a:t>(c) Dipl.-Ing. (FH) T. Behle</a:t>
            </a:r>
          </a:p>
        </p:txBody>
      </p:sp>
      <p:sp>
        <p:nvSpPr>
          <p:cNvPr id="10244" name="Rectangle 7">
            <a:extLst>
              <a:ext uri="{FF2B5EF4-FFF2-40B4-BE49-F238E27FC236}">
                <a16:creationId xmlns:a16="http://schemas.microsoft.com/office/drawing/2014/main" id="{DFED68C2-12FA-8625-D65A-EB799223B5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499" indent="-282899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177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5421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1022" indent="-225333" defTabSz="942450"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4715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8407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2098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792" indent="-225333" defTabSz="94245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F76C758-EEB5-4A1E-AABE-9F484CA584DC}" type="slidenum">
              <a:rPr lang="de-DE" altLang="de-DE" sz="1300">
                <a:latin typeface="Times New Roman" panose="02020603050405020304" pitchFamily="18" charset="0"/>
              </a:rPr>
              <a:pPr/>
              <a:t>10</a:t>
            </a:fld>
            <a:endParaRPr lang="de-DE" altLang="de-DE" sz="1300">
              <a:latin typeface="Times New Roman" panose="02020603050405020304" pitchFamily="18" charset="0"/>
            </a:endParaRPr>
          </a:p>
        </p:txBody>
      </p:sp>
      <p:sp>
        <p:nvSpPr>
          <p:cNvPr id="10245" name="Rectangle 2">
            <a:extLst>
              <a:ext uri="{FF2B5EF4-FFF2-40B4-BE49-F238E27FC236}">
                <a16:creationId xmlns:a16="http://schemas.microsoft.com/office/drawing/2014/main" id="{A5E19664-BC6E-970D-1A42-84853A4887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09550" y="835025"/>
            <a:ext cx="7416800" cy="4171950"/>
          </a:xfrm>
          <a:ln/>
        </p:spPr>
        <p:txBody>
          <a:bodyPr/>
          <a:lstStyle/>
          <a:p>
            <a:endParaRPr lang="de-DE"/>
          </a:p>
        </p:txBody>
      </p:sp>
      <p:sp>
        <p:nvSpPr>
          <p:cNvPr id="10246" name="Rectangle 3">
            <a:extLst>
              <a:ext uri="{FF2B5EF4-FFF2-40B4-BE49-F238E27FC236}">
                <a16:creationId xmlns:a16="http://schemas.microsoft.com/office/drawing/2014/main" id="{2F1FE2D1-83AC-CB95-6DB9-9948244478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3432" y="5286108"/>
            <a:ext cx="5132203" cy="5007142"/>
          </a:xfrm>
          <a:noFill/>
        </p:spPr>
        <p:txBody>
          <a:bodyPr/>
          <a:lstStyle/>
          <a:p>
            <a:endParaRPr lang="de-DE" alt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32E2B0A-693A-D3AE-D16A-E74E0FC99B5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0853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DD5CE-BC1E-A789-F8D4-381FF7872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219EA8C-D5FC-970B-64EB-4632FB814A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864A9E6-1B3E-C4B7-A906-4417B7FF9A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48D104F-765E-E5D4-E380-6ECAFAE9C5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A3037-E7FF-4E10-99B2-078FFE67BB6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5860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8436B-44DD-478F-C1B5-946A4EBA2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1C6ECF0-6094-EF42-726B-7BC2E23101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7E84C5E-E327-81BA-6CC5-1FDD19B15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46730C2-2804-FACB-E40B-9737726960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A3037-E7FF-4E10-99B2-078FFE67BB6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4222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750" y="2198889"/>
            <a:ext cx="13906500" cy="1470025"/>
          </a:xfrm>
        </p:spPr>
        <p:txBody>
          <a:bodyPr>
            <a:noAutofit/>
          </a:bodyPr>
          <a:lstStyle>
            <a:lvl1pPr>
              <a:defRPr sz="8000" b="1">
                <a:solidFill>
                  <a:srgbClr val="3C8C1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79256" y="4659738"/>
            <a:ext cx="7239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6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9BF44C98-824B-4458-0327-904CE5B04489}"/>
              </a:ext>
            </a:extLst>
          </p:cNvPr>
          <p:cNvSpPr/>
          <p:nvPr userDrawn="1"/>
        </p:nvSpPr>
        <p:spPr>
          <a:xfrm>
            <a:off x="12619579" y="7460354"/>
            <a:ext cx="4639721" cy="2453024"/>
          </a:xfrm>
          <a:custGeom>
            <a:avLst/>
            <a:gdLst/>
            <a:ahLst/>
            <a:cxnLst/>
            <a:rect l="l" t="t" r="r" b="b"/>
            <a:pathLst>
              <a:path w="4639721" h="2453024">
                <a:moveTo>
                  <a:pt x="0" y="0"/>
                </a:moveTo>
                <a:lnTo>
                  <a:pt x="4639721" y="0"/>
                </a:lnTo>
                <a:lnTo>
                  <a:pt x="4639721" y="2453024"/>
                </a:lnTo>
                <a:lnTo>
                  <a:pt x="0" y="24530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2000"/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C6E2343-A696-81C6-1347-A2AF1614830C}"/>
              </a:ext>
            </a:extLst>
          </p:cNvPr>
          <p:cNvSpPr/>
          <p:nvPr userDrawn="1"/>
        </p:nvSpPr>
        <p:spPr>
          <a:xfrm>
            <a:off x="1028700" y="8092666"/>
            <a:ext cx="5209154" cy="1816939"/>
          </a:xfrm>
          <a:custGeom>
            <a:avLst/>
            <a:gdLst/>
            <a:ahLst/>
            <a:cxnLst/>
            <a:rect l="l" t="t" r="r" b="b"/>
            <a:pathLst>
              <a:path w="5209154" h="1816939">
                <a:moveTo>
                  <a:pt x="0" y="0"/>
                </a:moveTo>
                <a:lnTo>
                  <a:pt x="5209154" y="0"/>
                </a:lnTo>
                <a:lnTo>
                  <a:pt x="5209154" y="1816939"/>
                </a:lnTo>
                <a:lnTo>
                  <a:pt x="0" y="18169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DF29DE8-9323-0CF1-A677-0A679D98CDDF}"/>
              </a:ext>
            </a:extLst>
          </p:cNvPr>
          <p:cNvSpPr/>
          <p:nvPr userDrawn="1"/>
        </p:nvSpPr>
        <p:spPr>
          <a:xfrm>
            <a:off x="1028700" y="9905604"/>
            <a:ext cx="8115300" cy="40577"/>
          </a:xfrm>
          <a:custGeom>
            <a:avLst/>
            <a:gdLst/>
            <a:ahLst/>
            <a:cxnLst/>
            <a:rect l="l" t="t" r="r" b="b"/>
            <a:pathLst>
              <a:path w="8115300" h="40577">
                <a:moveTo>
                  <a:pt x="0" y="0"/>
                </a:moveTo>
                <a:lnTo>
                  <a:pt x="8115300" y="0"/>
                </a:lnTo>
                <a:lnTo>
                  <a:pt x="8115300" y="40577"/>
                </a:lnTo>
                <a:lnTo>
                  <a:pt x="0" y="4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137A25-96C0-8F42-0F0B-D9ADFE853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2B622-5C2B-46CB-9AD2-CFF27035BC98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16154400" cy="1143000"/>
          </a:xfrm>
        </p:spPr>
        <p:txBody>
          <a:bodyPr/>
          <a:lstStyle>
            <a:lvl1pPr algn="l">
              <a:defRPr b="1">
                <a:solidFill>
                  <a:srgbClr val="3C8C1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90700"/>
            <a:ext cx="16154400" cy="7610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891087"/>
            <a:ext cx="10210800" cy="1362075"/>
          </a:xfrm>
        </p:spPr>
        <p:txBody>
          <a:bodyPr anchor="t">
            <a:normAutofit/>
          </a:bodyPr>
          <a:lstStyle>
            <a:lvl1pPr algn="l">
              <a:defRPr sz="4800" b="1" cap="none" baseline="0">
                <a:solidFill>
                  <a:srgbClr val="3C8C1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3390900"/>
            <a:ext cx="102108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16154400" cy="1143000"/>
          </a:xfrm>
        </p:spPr>
        <p:txBody>
          <a:bodyPr/>
          <a:lstStyle>
            <a:lvl1pPr algn="l">
              <a:defRPr b="1">
                <a:solidFill>
                  <a:srgbClr val="3C8C1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535113"/>
            <a:ext cx="8001001" cy="62870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20200" y="1531938"/>
            <a:ext cx="8001000" cy="62870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20200" y="2249546"/>
            <a:ext cx="8001000" cy="71611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CEA285D4-93AE-7A96-EFAA-87AFF979F9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6801" y="2249545"/>
            <a:ext cx="8001000" cy="71611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7FDF1E8-F189-8E3D-9E46-80C8AE4230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2B622-5C2B-46CB-9AD2-CFF27035BC98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x 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97F1193A-611E-8BC3-9A98-7878ED8AE0F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64371" y="2571751"/>
            <a:ext cx="16904268" cy="5729288"/>
          </a:xfrm>
          <a:prstGeom prst="rect">
            <a:avLst/>
          </a:prstGeom>
        </p:spPr>
        <p:txBody>
          <a:bodyPr/>
          <a:lstStyle>
            <a:lvl1pPr>
              <a:lnSpc>
                <a:spcPts val="3300"/>
              </a:lnSpc>
              <a:defRPr sz="2700" b="1"/>
            </a:lvl1pPr>
            <a:lvl2pPr marL="428625" indent="-428625">
              <a:lnSpc>
                <a:spcPct val="120000"/>
              </a:lnSpc>
              <a:spcBef>
                <a:spcPts val="0"/>
              </a:spcBef>
              <a:spcAft>
                <a:spcPts val="450"/>
              </a:spcAft>
              <a:buClrTx/>
              <a:buFont typeface="Arial" panose="020B0604020202020204" pitchFamily="34" charset="0"/>
              <a:buChar char="•"/>
              <a:defRPr lang="de-DE" sz="27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28625" indent="-428625">
              <a:lnSpc>
                <a:spcPts val="3000"/>
              </a:lnSpc>
              <a:buFont typeface="Symbol" panose="05050102010706020507" pitchFamily="18" charset="2"/>
              <a:buChar char="-"/>
              <a:defRPr sz="2400"/>
            </a:lvl3pPr>
            <a:lvl4pPr marL="972000" indent="-428625">
              <a:lnSpc>
                <a:spcPct val="120000"/>
              </a:lnSpc>
              <a:spcBef>
                <a:spcPts val="0"/>
              </a:spcBef>
              <a:spcAft>
                <a:spcPts val="450"/>
              </a:spcAft>
              <a:buFont typeface="Symbol" panose="05050102010706020507" pitchFamily="18" charset="2"/>
              <a:buChar char="-"/>
              <a:defRPr sz="2700"/>
            </a:lvl4pPr>
            <a:lvl5pPr marL="0" indent="0">
              <a:lnSpc>
                <a:spcPts val="3000"/>
              </a:lnSpc>
              <a:buNone/>
              <a:defRPr sz="2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3"/>
            <a:r>
              <a:rPr lang="de-DE" dirty="0"/>
              <a:t>Dritte Ebene</a:t>
            </a:r>
          </a:p>
        </p:txBody>
      </p:sp>
      <p:sp>
        <p:nvSpPr>
          <p:cNvPr id="13" name="Foliennummernplatzhalter 4">
            <a:extLst>
              <a:ext uri="{FF2B5EF4-FFF2-40B4-BE49-F238E27FC236}">
                <a16:creationId xmlns:a16="http://schemas.microsoft.com/office/drawing/2014/main" id="{FAE0DAD9-4BDC-4010-83A5-1D3A7600268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7089356" y="661020"/>
            <a:ext cx="486651" cy="162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/>
            </a:lvl1pPr>
          </a:lstStyle>
          <a:p>
            <a:fld id="{8DF27815-95E9-4402-ADFE-2A8FA5A9525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29EABB17-2A2D-4391-AEFA-542DE0688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6979" y="1215068"/>
            <a:ext cx="16904267" cy="1007609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6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4257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7297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0700"/>
            <a:ext cx="17297400" cy="7610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052006" y="9520604"/>
            <a:ext cx="1295400" cy="365125"/>
          </a:xfrm>
          <a:prstGeom prst="rect">
            <a:avLst/>
          </a:prstGeom>
        </p:spPr>
        <p:txBody>
          <a:bodyPr vert="horz" wrap="none" lIns="91440" tIns="45720" rIns="91440" bIns="45720" numCol="1" spcCol="72000" rtlCol="0" anchor="ctr"/>
          <a:lstStyle>
            <a:lvl1pPr algn="r">
              <a:defRPr lang="en-US" sz="2000" kern="1200" smtClean="0">
                <a:solidFill>
                  <a:srgbClr val="303030"/>
                </a:solidFill>
                <a:latin typeface="Avenir"/>
                <a:ea typeface="Avenir"/>
                <a:cs typeface="Avenir"/>
              </a:defRPr>
            </a:lvl1pPr>
          </a:lstStyle>
          <a:p>
            <a:fld id="{A1E2B622-5C2B-46CB-9AD2-CFF27035BC9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5A5CE8DA-357F-B09E-55A7-BE48C674492F}"/>
              </a:ext>
            </a:extLst>
          </p:cNvPr>
          <p:cNvSpPr/>
          <p:nvPr userDrawn="1"/>
        </p:nvSpPr>
        <p:spPr>
          <a:xfrm>
            <a:off x="9144000" y="9905604"/>
            <a:ext cx="8115300" cy="40577"/>
          </a:xfrm>
          <a:custGeom>
            <a:avLst/>
            <a:gdLst/>
            <a:ahLst/>
            <a:cxnLst/>
            <a:rect l="l" t="t" r="r" b="b"/>
            <a:pathLst>
              <a:path w="8115300" h="40577">
                <a:moveTo>
                  <a:pt x="0" y="0"/>
                </a:moveTo>
                <a:lnTo>
                  <a:pt x="8115300" y="0"/>
                </a:lnTo>
                <a:lnTo>
                  <a:pt x="8115300" y="40577"/>
                </a:lnTo>
                <a:lnTo>
                  <a:pt x="0" y="4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F60B7799-B909-4BDA-F47B-7F9F5F23A0EB}"/>
              </a:ext>
            </a:extLst>
          </p:cNvPr>
          <p:cNvSpPr txBox="1"/>
          <p:nvPr userDrawn="1"/>
        </p:nvSpPr>
        <p:spPr>
          <a:xfrm>
            <a:off x="16139360" y="9536115"/>
            <a:ext cx="1119940" cy="331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303030"/>
                </a:solidFill>
                <a:latin typeface="Avenir"/>
                <a:ea typeface="Avenir"/>
                <a:cs typeface="Avenir"/>
                <a:sym typeface="Avenir"/>
              </a:rPr>
              <a:t>I   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B031026C-C01F-1A37-7996-11F29A36E59A}"/>
              </a:ext>
            </a:extLst>
          </p:cNvPr>
          <p:cNvSpPr txBox="1"/>
          <p:nvPr userDrawn="1"/>
        </p:nvSpPr>
        <p:spPr>
          <a:xfrm>
            <a:off x="9144000" y="9557180"/>
            <a:ext cx="768339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dirty="0">
                <a:solidFill>
                  <a:srgbClr val="303030"/>
                </a:solidFill>
                <a:latin typeface="Avenir"/>
                <a:ea typeface="Avenir"/>
                <a:cs typeface="Avenir"/>
                <a:sym typeface="Avenir"/>
              </a:rPr>
              <a:t>Stand 03.07.2026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B6878BC-22E6-9100-DF3B-69D9A12A9CA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255004"/>
            <a:ext cx="2209800" cy="5366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5" r:id="rId5"/>
    <p:sldLayoutId id="2147483657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venir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venir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venir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venir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venir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venir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6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1.png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50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nhaltsplatzhalter 22">
            <a:extLst>
              <a:ext uri="{FF2B5EF4-FFF2-40B4-BE49-F238E27FC236}">
                <a16:creationId xmlns:a16="http://schemas.microsoft.com/office/drawing/2014/main" id="{17B9FF0F-EBF1-BEFF-5D79-0EF62A581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4771" y="1"/>
            <a:ext cx="28583271" cy="10287000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0A6C4F-6D3F-6B0E-81DC-6E7163CB6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963900" y="9450391"/>
            <a:ext cx="1295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0F3BA754-0086-A1EB-F399-6106EA51DDB3}"/>
              </a:ext>
            </a:extLst>
          </p:cNvPr>
          <p:cNvGrpSpPr/>
          <p:nvPr/>
        </p:nvGrpSpPr>
        <p:grpSpPr>
          <a:xfrm>
            <a:off x="-1220366" y="2027458"/>
            <a:ext cx="18675832" cy="1174205"/>
            <a:chOff x="0" y="0"/>
            <a:chExt cx="2874000" cy="180697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D14E483E-6AF4-6830-F352-93E12FD9E658}"/>
                </a:ext>
              </a:extLst>
            </p:cNvPr>
            <p:cNvSpPr/>
            <p:nvPr/>
          </p:nvSpPr>
          <p:spPr>
            <a:xfrm>
              <a:off x="0" y="0"/>
              <a:ext cx="2874000" cy="180697"/>
            </a:xfrm>
            <a:custGeom>
              <a:avLst/>
              <a:gdLst/>
              <a:ahLst/>
              <a:cxnLst/>
              <a:rect l="l" t="t" r="r" b="b"/>
              <a:pathLst>
                <a:path w="2874000" h="180697">
                  <a:moveTo>
                    <a:pt x="0" y="0"/>
                  </a:moveTo>
                  <a:lnTo>
                    <a:pt x="2874000" y="0"/>
                  </a:lnTo>
                  <a:lnTo>
                    <a:pt x="2874000" y="180697"/>
                  </a:lnTo>
                  <a:lnTo>
                    <a:pt x="0" y="1806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EEB98686-6387-DD66-E365-B28A00A60554}"/>
                </a:ext>
              </a:extLst>
            </p:cNvPr>
            <p:cNvSpPr txBox="1"/>
            <p:nvPr/>
          </p:nvSpPr>
          <p:spPr>
            <a:xfrm>
              <a:off x="0" y="-28575"/>
              <a:ext cx="2874000" cy="209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10" name="Group 6">
            <a:extLst>
              <a:ext uri="{FF2B5EF4-FFF2-40B4-BE49-F238E27FC236}">
                <a16:creationId xmlns:a16="http://schemas.microsoft.com/office/drawing/2014/main" id="{1B848EF4-54AD-4EDB-B4DD-815CF1F71EAD}"/>
              </a:ext>
            </a:extLst>
          </p:cNvPr>
          <p:cNvGrpSpPr/>
          <p:nvPr/>
        </p:nvGrpSpPr>
        <p:grpSpPr>
          <a:xfrm>
            <a:off x="-1220366" y="3462471"/>
            <a:ext cx="18675832" cy="1174205"/>
            <a:chOff x="0" y="0"/>
            <a:chExt cx="2874000" cy="180697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7166ECDC-FB42-69E2-8847-82787DC3D942}"/>
                </a:ext>
              </a:extLst>
            </p:cNvPr>
            <p:cNvSpPr/>
            <p:nvPr/>
          </p:nvSpPr>
          <p:spPr>
            <a:xfrm>
              <a:off x="0" y="0"/>
              <a:ext cx="2874000" cy="180697"/>
            </a:xfrm>
            <a:custGeom>
              <a:avLst/>
              <a:gdLst/>
              <a:ahLst/>
              <a:cxnLst/>
              <a:rect l="l" t="t" r="r" b="b"/>
              <a:pathLst>
                <a:path w="2874000" h="180697">
                  <a:moveTo>
                    <a:pt x="0" y="0"/>
                  </a:moveTo>
                  <a:lnTo>
                    <a:pt x="2874000" y="0"/>
                  </a:lnTo>
                  <a:lnTo>
                    <a:pt x="2874000" y="180697"/>
                  </a:lnTo>
                  <a:lnTo>
                    <a:pt x="0" y="1806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36DC8BB8-37E7-D4ED-E428-DF1EA1496082}"/>
                </a:ext>
              </a:extLst>
            </p:cNvPr>
            <p:cNvSpPr txBox="1"/>
            <p:nvPr/>
          </p:nvSpPr>
          <p:spPr>
            <a:xfrm>
              <a:off x="0" y="-28575"/>
              <a:ext cx="2874000" cy="209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13" name="Group 9">
            <a:extLst>
              <a:ext uri="{FF2B5EF4-FFF2-40B4-BE49-F238E27FC236}">
                <a16:creationId xmlns:a16="http://schemas.microsoft.com/office/drawing/2014/main" id="{FB674BC4-3772-2C01-643C-9314B4121250}"/>
              </a:ext>
            </a:extLst>
          </p:cNvPr>
          <p:cNvGrpSpPr/>
          <p:nvPr/>
        </p:nvGrpSpPr>
        <p:grpSpPr>
          <a:xfrm>
            <a:off x="-1220366" y="4939966"/>
            <a:ext cx="18675832" cy="1174205"/>
            <a:chOff x="0" y="0"/>
            <a:chExt cx="2874000" cy="180697"/>
          </a:xfrm>
        </p:grpSpPr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56BE0EFD-6F8D-E20C-F043-E6225A2F2AA1}"/>
                </a:ext>
              </a:extLst>
            </p:cNvPr>
            <p:cNvSpPr/>
            <p:nvPr/>
          </p:nvSpPr>
          <p:spPr>
            <a:xfrm>
              <a:off x="0" y="0"/>
              <a:ext cx="2874000" cy="180697"/>
            </a:xfrm>
            <a:custGeom>
              <a:avLst/>
              <a:gdLst/>
              <a:ahLst/>
              <a:cxnLst/>
              <a:rect l="l" t="t" r="r" b="b"/>
              <a:pathLst>
                <a:path w="2874000" h="180697">
                  <a:moveTo>
                    <a:pt x="0" y="0"/>
                  </a:moveTo>
                  <a:lnTo>
                    <a:pt x="2874000" y="0"/>
                  </a:lnTo>
                  <a:lnTo>
                    <a:pt x="2874000" y="180697"/>
                  </a:lnTo>
                  <a:lnTo>
                    <a:pt x="0" y="1806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83A8F392-26D4-431D-B8B0-0CC5F7B9AFEF}"/>
                </a:ext>
              </a:extLst>
            </p:cNvPr>
            <p:cNvSpPr txBox="1"/>
            <p:nvPr/>
          </p:nvSpPr>
          <p:spPr>
            <a:xfrm>
              <a:off x="0" y="-28575"/>
              <a:ext cx="2874000" cy="209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16" name="Group 12">
            <a:extLst>
              <a:ext uri="{FF2B5EF4-FFF2-40B4-BE49-F238E27FC236}">
                <a16:creationId xmlns:a16="http://schemas.microsoft.com/office/drawing/2014/main" id="{C751A285-3A74-717B-DD78-5CD4ED1F5618}"/>
              </a:ext>
            </a:extLst>
          </p:cNvPr>
          <p:cNvGrpSpPr/>
          <p:nvPr/>
        </p:nvGrpSpPr>
        <p:grpSpPr>
          <a:xfrm>
            <a:off x="-1209480" y="6387748"/>
            <a:ext cx="8648197" cy="1174205"/>
            <a:chOff x="0" y="0"/>
            <a:chExt cx="1330860" cy="180697"/>
          </a:xfrm>
        </p:grpSpPr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F1965ED7-78EF-F420-7769-EBA8F44DD64C}"/>
                </a:ext>
              </a:extLst>
            </p:cNvPr>
            <p:cNvSpPr/>
            <p:nvPr/>
          </p:nvSpPr>
          <p:spPr>
            <a:xfrm>
              <a:off x="0" y="0"/>
              <a:ext cx="1330860" cy="180697"/>
            </a:xfrm>
            <a:custGeom>
              <a:avLst/>
              <a:gdLst/>
              <a:ahLst/>
              <a:cxnLst/>
              <a:rect l="l" t="t" r="r" b="b"/>
              <a:pathLst>
                <a:path w="1330860" h="180697">
                  <a:moveTo>
                    <a:pt x="0" y="0"/>
                  </a:moveTo>
                  <a:lnTo>
                    <a:pt x="1330860" y="0"/>
                  </a:lnTo>
                  <a:lnTo>
                    <a:pt x="1330860" y="180697"/>
                  </a:lnTo>
                  <a:lnTo>
                    <a:pt x="0" y="1806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TextBox 14">
              <a:extLst>
                <a:ext uri="{FF2B5EF4-FFF2-40B4-BE49-F238E27FC236}">
                  <a16:creationId xmlns:a16="http://schemas.microsoft.com/office/drawing/2014/main" id="{1B1B9AA1-A0C4-9CB9-85B2-FE7D53C6C3E1}"/>
                </a:ext>
              </a:extLst>
            </p:cNvPr>
            <p:cNvSpPr txBox="1"/>
            <p:nvPr/>
          </p:nvSpPr>
          <p:spPr>
            <a:xfrm>
              <a:off x="0" y="-28575"/>
              <a:ext cx="1330860" cy="209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19" name="TextBox 15">
            <a:extLst>
              <a:ext uri="{FF2B5EF4-FFF2-40B4-BE49-F238E27FC236}">
                <a16:creationId xmlns:a16="http://schemas.microsoft.com/office/drawing/2014/main" id="{42F17CBA-45F6-BCC4-2F88-638B61D55040}"/>
              </a:ext>
            </a:extLst>
          </p:cNvPr>
          <p:cNvSpPr txBox="1"/>
          <p:nvPr/>
        </p:nvSpPr>
        <p:spPr>
          <a:xfrm>
            <a:off x="443686" y="1734678"/>
            <a:ext cx="16815614" cy="58544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761"/>
              </a:lnSpc>
            </a:pP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Handlungsempfehlung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 für die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Durchführung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baubegleitender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Verdichtungsmessungen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mittels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radiometrischen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oder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dielektrischen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Messverfahrens</a:t>
            </a:r>
            <a:endParaRPr lang="en-US" sz="6157" b="1" dirty="0">
              <a:solidFill>
                <a:srgbClr val="3C8C1E"/>
              </a:solidFill>
              <a:latin typeface="Avenir Bold"/>
              <a:ea typeface="Avenir Bold"/>
              <a:cs typeface="Avenir Bold"/>
              <a:sym typeface="Avenir Bold"/>
            </a:endParaRPr>
          </a:p>
        </p:txBody>
      </p:sp>
      <p:grpSp>
        <p:nvGrpSpPr>
          <p:cNvPr id="20" name="Group 16">
            <a:extLst>
              <a:ext uri="{FF2B5EF4-FFF2-40B4-BE49-F238E27FC236}">
                <a16:creationId xmlns:a16="http://schemas.microsoft.com/office/drawing/2014/main" id="{62F14552-F5AE-B7DF-845B-74B553A51C4D}"/>
              </a:ext>
            </a:extLst>
          </p:cNvPr>
          <p:cNvGrpSpPr/>
          <p:nvPr/>
        </p:nvGrpSpPr>
        <p:grpSpPr>
          <a:xfrm>
            <a:off x="9144000" y="9905600"/>
            <a:ext cx="8115300" cy="40576"/>
            <a:chOff x="0" y="0"/>
            <a:chExt cx="10820400" cy="54102"/>
          </a:xfrm>
        </p:grpSpPr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40E611AC-8B3F-C94C-317A-2CF907567026}"/>
                </a:ext>
              </a:extLst>
            </p:cNvPr>
            <p:cNvSpPr/>
            <p:nvPr/>
          </p:nvSpPr>
          <p:spPr>
            <a:xfrm>
              <a:off x="0" y="0"/>
              <a:ext cx="10820400" cy="54102"/>
            </a:xfrm>
            <a:custGeom>
              <a:avLst/>
              <a:gdLst/>
              <a:ahLst/>
              <a:cxnLst/>
              <a:rect l="l" t="t" r="r" b="b"/>
              <a:pathLst>
                <a:path w="10820400" h="54102">
                  <a:moveTo>
                    <a:pt x="0" y="0"/>
                  </a:moveTo>
                  <a:lnTo>
                    <a:pt x="10820400" y="0"/>
                  </a:lnTo>
                  <a:lnTo>
                    <a:pt x="10820400" y="54102"/>
                  </a:lnTo>
                  <a:lnTo>
                    <a:pt x="0" y="541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2" name="TextBox 18">
            <a:extLst>
              <a:ext uri="{FF2B5EF4-FFF2-40B4-BE49-F238E27FC236}">
                <a16:creationId xmlns:a16="http://schemas.microsoft.com/office/drawing/2014/main" id="{0291788B-5637-F21F-F9DD-F15C6C6CBC1C}"/>
              </a:ext>
            </a:extLst>
          </p:cNvPr>
          <p:cNvSpPr txBox="1"/>
          <p:nvPr/>
        </p:nvSpPr>
        <p:spPr>
          <a:xfrm>
            <a:off x="16139360" y="9450391"/>
            <a:ext cx="1119940" cy="417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303030"/>
                </a:solidFill>
                <a:latin typeface="Avenir"/>
                <a:ea typeface="Avenir"/>
                <a:cs typeface="Avenir"/>
                <a:sym typeface="Avenir"/>
              </a:rPr>
              <a:t>I   </a:t>
            </a:r>
          </a:p>
        </p:txBody>
      </p:sp>
      <p:grpSp>
        <p:nvGrpSpPr>
          <p:cNvPr id="30" name="Group 26">
            <a:extLst>
              <a:ext uri="{FF2B5EF4-FFF2-40B4-BE49-F238E27FC236}">
                <a16:creationId xmlns:a16="http://schemas.microsoft.com/office/drawing/2014/main" id="{E0538866-A880-6083-3F5A-D2FFCB764775}"/>
              </a:ext>
            </a:extLst>
          </p:cNvPr>
          <p:cNvGrpSpPr/>
          <p:nvPr/>
        </p:nvGrpSpPr>
        <p:grpSpPr>
          <a:xfrm>
            <a:off x="1028700" y="9905600"/>
            <a:ext cx="8115300" cy="40576"/>
            <a:chOff x="0" y="0"/>
            <a:chExt cx="10820400" cy="54102"/>
          </a:xfrm>
        </p:grpSpPr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42C1AEBE-07BE-0D92-3246-8F0AB25DEF2F}"/>
                </a:ext>
              </a:extLst>
            </p:cNvPr>
            <p:cNvSpPr/>
            <p:nvPr/>
          </p:nvSpPr>
          <p:spPr>
            <a:xfrm>
              <a:off x="0" y="0"/>
              <a:ext cx="10820400" cy="54102"/>
            </a:xfrm>
            <a:custGeom>
              <a:avLst/>
              <a:gdLst/>
              <a:ahLst/>
              <a:cxnLst/>
              <a:rect l="l" t="t" r="r" b="b"/>
              <a:pathLst>
                <a:path w="10820400" h="54102">
                  <a:moveTo>
                    <a:pt x="0" y="0"/>
                  </a:moveTo>
                  <a:lnTo>
                    <a:pt x="10820400" y="0"/>
                  </a:lnTo>
                  <a:lnTo>
                    <a:pt x="10820400" y="54102"/>
                  </a:lnTo>
                  <a:lnTo>
                    <a:pt x="0" y="541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36" name="Grafik 35">
            <a:extLst>
              <a:ext uri="{FF2B5EF4-FFF2-40B4-BE49-F238E27FC236}">
                <a16:creationId xmlns:a16="http://schemas.microsoft.com/office/drawing/2014/main" id="{B04EE509-3AF2-DFAD-DDFB-F42321288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2042513" y="264735"/>
            <a:ext cx="5412953" cy="1312822"/>
          </a:xfrm>
          <a:prstGeom prst="rect">
            <a:avLst/>
          </a:prstGeom>
          <a:noFill/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6F0EE750-EAD6-B692-F67B-D3A5B79354F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/>
        </p:blipFill>
        <p:spPr>
          <a:xfrm>
            <a:off x="1028700" y="8552322"/>
            <a:ext cx="3621570" cy="1263194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3BE00F69-283D-4876-41F3-4E7862F5858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/>
        </p:blipFill>
        <p:spPr>
          <a:xfrm>
            <a:off x="12856320" y="8082319"/>
            <a:ext cx="3278220" cy="1733197"/>
          </a:xfrm>
          <a:prstGeom prst="rect">
            <a:avLst/>
          </a:prstGeom>
        </p:spPr>
      </p:pic>
      <p:sp>
        <p:nvSpPr>
          <p:cNvPr id="41" name="Textfeld 40">
            <a:extLst>
              <a:ext uri="{FF2B5EF4-FFF2-40B4-BE49-F238E27FC236}">
                <a16:creationId xmlns:a16="http://schemas.microsoft.com/office/drawing/2014/main" id="{4636EF1B-EE87-659D-D38E-AEAFDEC7C961}"/>
              </a:ext>
            </a:extLst>
          </p:cNvPr>
          <p:cNvSpPr txBox="1"/>
          <p:nvPr/>
        </p:nvSpPr>
        <p:spPr>
          <a:xfrm>
            <a:off x="9251701" y="9391590"/>
            <a:ext cx="362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venir" panose="020B0604020202020204" charset="0"/>
              </a:rPr>
              <a:t>Stand 03.07.2026</a:t>
            </a:r>
          </a:p>
        </p:txBody>
      </p:sp>
    </p:spTree>
    <p:extLst>
      <p:ext uri="{BB962C8B-B14F-4D97-AF65-F5344CB8AC3E}">
        <p14:creationId xmlns:p14="http://schemas.microsoft.com/office/powerpoint/2010/main" val="2652486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D07E9-6214-F718-4D21-A1BF35FA1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gelb, Anzeige enthält.&#10;&#10;Automatisch generierte Beschreibung">
            <a:extLst>
              <a:ext uri="{FF2B5EF4-FFF2-40B4-BE49-F238E27FC236}">
                <a16:creationId xmlns:a16="http://schemas.microsoft.com/office/drawing/2014/main" id="{1D0DE391-91BA-E90B-30B8-C3AA86464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849" y="2371559"/>
            <a:ext cx="6931742" cy="5198807"/>
          </a:xfrm>
          <a:prstGeom prst="rect">
            <a:avLst/>
          </a:prstGeom>
        </p:spPr>
      </p:pic>
      <p:sp>
        <p:nvSpPr>
          <p:cNvPr id="10" name="AutoShape 4">
            <a:extLst>
              <a:ext uri="{FF2B5EF4-FFF2-40B4-BE49-F238E27FC236}">
                <a16:creationId xmlns:a16="http://schemas.microsoft.com/office/drawing/2014/main" id="{5C529D65-A9C4-F82B-0B56-AFC49D125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4600" y="1150843"/>
            <a:ext cx="3038484" cy="903024"/>
          </a:xfrm>
          <a:prstGeom prst="wedgeRectCallout">
            <a:avLst>
              <a:gd name="adj1" fmla="val 38228"/>
              <a:gd name="adj2" fmla="val 306366"/>
            </a:avLst>
          </a:prstGeom>
          <a:solidFill>
            <a:srgbClr val="3C8C1E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dirty="0">
                <a:solidFill>
                  <a:schemeClr val="bg1"/>
                </a:solidFill>
                <a:latin typeface="Avenir" panose="020B0604020202020204" charset="0"/>
                <a:sym typeface="Wingdings" panose="05000000000000000000" pitchFamily="2" charset="2"/>
              </a:rPr>
              <a:t>Aufsetzvorrichtung für Strahler</a:t>
            </a:r>
          </a:p>
        </p:txBody>
      </p:sp>
      <p:sp>
        <p:nvSpPr>
          <p:cNvPr id="11" name="AutoShape 4">
            <a:extLst>
              <a:ext uri="{FF2B5EF4-FFF2-40B4-BE49-F238E27FC236}">
                <a16:creationId xmlns:a16="http://schemas.microsoft.com/office/drawing/2014/main" id="{EB6BE7BF-73B1-2F0B-6C02-26AFA6359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33540" y="7309931"/>
            <a:ext cx="3123201" cy="1961070"/>
          </a:xfrm>
          <a:prstGeom prst="wedgeRectCallout">
            <a:avLst>
              <a:gd name="adj1" fmla="val 99025"/>
              <a:gd name="adj2" fmla="val -183630"/>
            </a:avLst>
          </a:prstGeom>
          <a:solidFill>
            <a:schemeClr val="bg1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Eingabe von Schichtdicke, Messzeit, </a:t>
            </a:r>
            <a:r>
              <a:rPr lang="de-DE" altLang="de-DE" i="1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Raum- und Rohdichte (z.B. Erstprüfung, WPK)</a:t>
            </a:r>
          </a:p>
        </p:txBody>
      </p:sp>
      <p:sp>
        <p:nvSpPr>
          <p:cNvPr id="12" name="AutoShape 4">
            <a:extLst>
              <a:ext uri="{FF2B5EF4-FFF2-40B4-BE49-F238E27FC236}">
                <a16:creationId xmlns:a16="http://schemas.microsoft.com/office/drawing/2014/main" id="{9172AB51-6E35-6553-F494-D0EB4AA81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61954" y="7309931"/>
            <a:ext cx="3645973" cy="1961070"/>
          </a:xfrm>
          <a:prstGeom prst="wedgeRectCallout">
            <a:avLst>
              <a:gd name="adj1" fmla="val -8698"/>
              <a:gd name="adj2" fmla="val -183086"/>
            </a:avLst>
          </a:prstGeom>
          <a:solidFill>
            <a:srgbClr val="3C8C1E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dirty="0">
                <a:solidFill>
                  <a:schemeClr val="bg1"/>
                </a:solidFill>
                <a:latin typeface="Avenir" panose="020B0604020202020204" charset="0"/>
                <a:sym typeface="Wingdings" panose="05000000000000000000" pitchFamily="2" charset="2"/>
              </a:rPr>
              <a:t>Anzeige von Raumdichte, Hohlraumgehalt und Verdichtungsgrad</a:t>
            </a:r>
          </a:p>
          <a:p>
            <a:pPr algn="ctr"/>
            <a:r>
              <a:rPr lang="de-DE" altLang="de-DE" b="1" i="1" dirty="0">
                <a:solidFill>
                  <a:schemeClr val="bg1"/>
                </a:solidFill>
                <a:sym typeface="Wingdings" panose="05000000000000000000" pitchFamily="2" charset="2"/>
              </a:rPr>
              <a:t>(Relativwerte!)</a:t>
            </a:r>
            <a:endParaRPr lang="de-DE" altLang="de-DE" b="1" i="1" dirty="0">
              <a:solidFill>
                <a:schemeClr val="bg1"/>
              </a:solidFill>
              <a:latin typeface="Avenir" panose="020B0604020202020204" charset="0"/>
              <a:sym typeface="Wingdings" panose="05000000000000000000" pitchFamily="2" charset="2"/>
            </a:endParaRP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5850353-737F-0789-9CAF-676FC97CC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333500"/>
            <a:ext cx="8991600" cy="761091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altLang="de-DE" sz="2400" dirty="0"/>
              <a:t>Anwendung auf heißen und kalten Schichten möglich</a:t>
            </a:r>
          </a:p>
          <a:p>
            <a:pPr marL="514350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altLang="de-DE" sz="2400" dirty="0"/>
              <a:t>nur kurzzeitige Messung direkt hinter der Bohle (mögliche Schädigung de Zählrohre)</a:t>
            </a:r>
          </a:p>
          <a:p>
            <a:pPr marL="514350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altLang="de-DE" sz="2400" dirty="0" err="1"/>
              <a:t>Messzeit</a:t>
            </a:r>
            <a:r>
              <a:rPr lang="de-DE" altLang="de-DE" sz="2400" dirty="0"/>
              <a:t> mind. 30 sec; je länger die </a:t>
            </a:r>
            <a:r>
              <a:rPr lang="de-DE" altLang="de-DE" sz="2400" dirty="0" err="1"/>
              <a:t>Messzeit</a:t>
            </a:r>
            <a:r>
              <a:rPr lang="de-DE" altLang="de-DE" sz="2400" dirty="0"/>
              <a:t>, desto genauer das Ergebnis (Wiederholgenauigkeit)</a:t>
            </a:r>
          </a:p>
          <a:p>
            <a:pPr marL="514350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altLang="de-DE" sz="2400" dirty="0"/>
              <a:t>Einflussgrößen auf Messergebnis:</a:t>
            </a:r>
          </a:p>
          <a:p>
            <a:pPr marL="914400" lvl="1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sz="2400" dirty="0"/>
              <a:t>Dichteanomalien in den verwendeten Gesteinskörnungen im Asphalt</a:t>
            </a:r>
          </a:p>
          <a:p>
            <a:pPr marL="914400" lvl="1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sz="2400" dirty="0"/>
              <a:t>atmosphärische Einflüsse (natürliche Strahlung)</a:t>
            </a:r>
          </a:p>
          <a:p>
            <a:pPr marL="914400" lvl="1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sz="2400" dirty="0"/>
              <a:t>die vorhandene Oberflächenstruktur (Sonde sollte satt aufsitzen), Hohlraumgehalt </a:t>
            </a:r>
          </a:p>
          <a:p>
            <a:pPr marL="914400" lvl="1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sz="2400" dirty="0"/>
              <a:t>Temperatur, Feuchtigkeit</a:t>
            </a:r>
          </a:p>
          <a:p>
            <a:pPr marL="914400" lvl="1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sz="2400" dirty="0"/>
              <a:t>Schichtdicke</a:t>
            </a:r>
          </a:p>
          <a:p>
            <a:pPr marL="514350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altLang="de-DE" sz="2800" b="1" dirty="0"/>
              <a:t>zu Beginn und am Ende des Messeinsatzes immer Messung am Referenzblock zur tendenziellen Ermittlung des Messfehlers durchführen !</a:t>
            </a:r>
          </a:p>
          <a:p>
            <a:pPr marL="514350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sz="2800" dirty="0">
                <a:solidFill>
                  <a:srgbClr val="C00000"/>
                </a:solidFill>
              </a:rPr>
              <a:t>TIPP: bei Messung auf </a:t>
            </a:r>
            <a:r>
              <a:rPr lang="de-DE" sz="2800" dirty="0" err="1">
                <a:solidFill>
                  <a:srgbClr val="C00000"/>
                </a:solidFill>
              </a:rPr>
              <a:t>Abstreusplitt</a:t>
            </a:r>
            <a:r>
              <a:rPr lang="de-DE" sz="2800" dirty="0">
                <a:solidFill>
                  <a:srgbClr val="C00000"/>
                </a:solidFill>
              </a:rPr>
              <a:t> vorher dünn 		     Quarzsand als Ausgleichsschicht auftragen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3CA00CCB-E9C6-94A5-3378-2D5A5497E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4638"/>
            <a:ext cx="16154400" cy="1143000"/>
          </a:xfrm>
        </p:spPr>
        <p:txBody>
          <a:bodyPr>
            <a:normAutofit/>
          </a:bodyPr>
          <a:lstStyle/>
          <a:p>
            <a:r>
              <a:rPr lang="de-DE" dirty="0"/>
              <a:t>radiometrische Messsonden</a:t>
            </a: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A9084D22-41F7-97FB-79C5-EDB9CC9C5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49284" y="1028699"/>
            <a:ext cx="4683365" cy="1143001"/>
          </a:xfrm>
          <a:prstGeom prst="wedgeRectCallout">
            <a:avLst>
              <a:gd name="adj1" fmla="val 534"/>
              <a:gd name="adj2" fmla="val 168174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dirty="0">
                <a:solidFill>
                  <a:schemeClr val="bg1"/>
                </a:solidFill>
                <a:latin typeface="Avenir" panose="020B0604020202020204" charset="0"/>
                <a:sym typeface="Wingdings" panose="05000000000000000000" pitchFamily="2" charset="2"/>
              </a:rPr>
              <a:t>Bezugsstandard= Referenzblock (Magnesiumplatte mit bekannter Dichte)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091B0982-F39D-6CA5-4243-85B9144A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52006" y="9520604"/>
            <a:ext cx="1295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015E479-2937-DDBB-F08A-F4B93511E709}"/>
              </a:ext>
            </a:extLst>
          </p:cNvPr>
          <p:cNvSpPr txBox="1"/>
          <p:nvPr/>
        </p:nvSpPr>
        <p:spPr>
          <a:xfrm rot="16200000">
            <a:off x="8992752" y="5683498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venir" panose="020B0604020202020204" charset="0"/>
              </a:rPr>
              <a:t>Quelle: </a:t>
            </a:r>
            <a:r>
              <a:rPr lang="de-DE" sz="1200" dirty="0" err="1">
                <a:latin typeface="Avenir" panose="020B0604020202020204" charset="0"/>
              </a:rPr>
              <a:t>Makadamlabor</a:t>
            </a:r>
            <a:r>
              <a:rPr lang="de-DE" sz="1200" dirty="0">
                <a:latin typeface="Avenir" panose="020B0604020202020204" charset="0"/>
              </a:rPr>
              <a:t> Schwaben GmbH</a:t>
            </a:r>
          </a:p>
        </p:txBody>
      </p:sp>
    </p:spTree>
    <p:extLst>
      <p:ext uri="{BB962C8B-B14F-4D97-AF65-F5344CB8AC3E}">
        <p14:creationId xmlns:p14="http://schemas.microsoft.com/office/powerpoint/2010/main" val="2934948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5CCD7-4256-92E2-4BE1-67215872F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54D0AD-ABF8-2C82-4B8E-B8BC3C80F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dielektrischen Messsonden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64AD6E-6994-FE23-ACED-CC33D528B5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75033" y="1482283"/>
            <a:ext cx="8793568" cy="7161153"/>
          </a:xfrm>
        </p:spPr>
        <p:txBody>
          <a:bodyPr/>
          <a:lstStyle/>
          <a:p>
            <a:pPr marL="0" indent="0">
              <a:buNone/>
            </a:pPr>
            <a:r>
              <a:rPr lang="de-DE" b="1" u="sng" dirty="0"/>
              <a:t>Messprinzip</a:t>
            </a:r>
            <a:r>
              <a:rPr lang="de-DE" b="1" dirty="0"/>
              <a:t>: es wird das Verfahren der elektrischen Impedanzspektroskopie verwendet, d.h. …</a:t>
            </a:r>
          </a:p>
          <a:p>
            <a:r>
              <a:rPr lang="de-DE" dirty="0"/>
              <a:t>durch eine Messsonde wird ein elektrisches Wechselfeld erzeugt, welches in den Asphalt eindringt</a:t>
            </a:r>
          </a:p>
          <a:p>
            <a:r>
              <a:rPr lang="de-DE" dirty="0"/>
              <a:t>durch eine Messelektronik wird die Impedanz (komplexer Wechselstromwiderstand) der Sonde gemessen</a:t>
            </a:r>
          </a:p>
          <a:p>
            <a:r>
              <a:rPr lang="de-DE" dirty="0"/>
              <a:t>diese verändert sich in Abhängigkeit von der </a:t>
            </a:r>
            <a:r>
              <a:rPr lang="de-DE" dirty="0" err="1"/>
              <a:t>Dielekrizität</a:t>
            </a:r>
            <a:r>
              <a:rPr lang="de-DE" dirty="0"/>
              <a:t> des Materials unter der Sonde</a:t>
            </a:r>
          </a:p>
          <a:p>
            <a:r>
              <a:rPr lang="de-DE" dirty="0"/>
              <a:t>die </a:t>
            </a:r>
            <a:r>
              <a:rPr lang="de-DE" dirty="0" err="1"/>
              <a:t>Dielektrizität</a:t>
            </a:r>
            <a:r>
              <a:rPr lang="de-DE" dirty="0"/>
              <a:t> des Asphalts ändert sich dabei weiter über den Verdichtungszuwachs </a:t>
            </a:r>
          </a:p>
          <a:p>
            <a:r>
              <a:rPr lang="de-DE" dirty="0"/>
              <a:t>die gemessene </a:t>
            </a:r>
            <a:r>
              <a:rPr lang="de-DE" dirty="0" err="1"/>
              <a:t>Dieelektrizitätszahl</a:t>
            </a:r>
            <a:r>
              <a:rPr lang="de-DE" dirty="0"/>
              <a:t> wird in eine Dichte umgerechnet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F53603-5C15-F3DA-5115-D28D203B2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2D08027-165D-A55D-8DB3-694453CF92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7" t="1804" r="74473" b="12528"/>
          <a:stretch>
            <a:fillRect/>
          </a:stretch>
        </p:blipFill>
        <p:spPr>
          <a:xfrm>
            <a:off x="1201909" y="1866900"/>
            <a:ext cx="2729540" cy="335206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3296047-6FD4-69C4-E02E-140E955387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518" t="6736" r="48477" b="12528"/>
          <a:stretch>
            <a:fillRect/>
          </a:stretch>
        </p:blipFill>
        <p:spPr>
          <a:xfrm>
            <a:off x="4099729" y="1866900"/>
            <a:ext cx="2077910" cy="334343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5867F64-52DB-35BD-3894-D0B60D62B0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289" t="6736" r="10765" b="12528"/>
          <a:stretch>
            <a:fillRect/>
          </a:stretch>
        </p:blipFill>
        <p:spPr>
          <a:xfrm>
            <a:off x="1223475" y="5524500"/>
            <a:ext cx="2320999" cy="3352065"/>
          </a:xfrm>
          <a:prstGeom prst="rect">
            <a:avLst/>
          </a:prstGeom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B52088A0-7334-B122-DAA5-FE136FF1AFCA}"/>
              </a:ext>
            </a:extLst>
          </p:cNvPr>
          <p:cNvGrpSpPr/>
          <p:nvPr/>
        </p:nvGrpSpPr>
        <p:grpSpPr>
          <a:xfrm>
            <a:off x="3651918" y="5524500"/>
            <a:ext cx="2525721" cy="3335094"/>
            <a:chOff x="11658600" y="3619500"/>
            <a:chExt cx="2984500" cy="5020800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C4E29BE5-77FA-40E2-C48A-A9DD99381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658600" y="3619500"/>
              <a:ext cx="2984500" cy="5020800"/>
            </a:xfrm>
            <a:prstGeom prst="rect">
              <a:avLst/>
            </a:prstGeom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98B7AD21-F047-E92E-8A6F-73F200770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115193" y="3901240"/>
              <a:ext cx="2096616" cy="4381499"/>
            </a:xfrm>
            <a:prstGeom prst="rect">
              <a:avLst/>
            </a:prstGeom>
          </p:spPr>
        </p:pic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B54884E5-0711-88C7-A2FA-CA10C713F399}"/>
              </a:ext>
            </a:extLst>
          </p:cNvPr>
          <p:cNvSpPr txBox="1"/>
          <p:nvPr/>
        </p:nvSpPr>
        <p:spPr>
          <a:xfrm>
            <a:off x="3352800" y="5524500"/>
            <a:ext cx="26273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25"/>
              </a:spcAft>
              <a:buNone/>
            </a:pPr>
            <a:r>
              <a:rPr lang="de-DE" sz="2000" b="1" i="0" dirty="0" err="1">
                <a:solidFill>
                  <a:schemeClr val="bg1"/>
                </a:solidFill>
                <a:effectLst/>
                <a:latin typeface="Avenir" panose="020B0604020202020204" charset="0"/>
              </a:rPr>
              <a:t>PaveTracker</a:t>
            </a:r>
            <a:r>
              <a:rPr lang="de-DE" sz="2000" b="1" i="0" dirty="0">
                <a:solidFill>
                  <a:schemeClr val="bg1"/>
                </a:solidFill>
                <a:effectLst/>
                <a:latin typeface="Avenir" panose="020B0604020202020204" charset="0"/>
              </a:rPr>
              <a:t>™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17D3CEB-8349-6ACE-D24C-421F60897CC6}"/>
              </a:ext>
            </a:extLst>
          </p:cNvPr>
          <p:cNvSpPr txBox="1"/>
          <p:nvPr/>
        </p:nvSpPr>
        <p:spPr>
          <a:xfrm>
            <a:off x="4109431" y="2019300"/>
            <a:ext cx="15504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i="0" dirty="0">
                <a:solidFill>
                  <a:schemeClr val="bg1"/>
                </a:solidFill>
                <a:effectLst/>
                <a:latin typeface="Avenir" panose="020B0604020202020204" charset="0"/>
              </a:rPr>
              <a:t>PQI 380</a:t>
            </a:r>
            <a:endParaRPr lang="de-DE" sz="2000" b="1" dirty="0">
              <a:solidFill>
                <a:schemeClr val="bg1"/>
              </a:solidFill>
              <a:latin typeface="Avenir" panose="020B060402020202020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66399536-907F-EDAF-B2FF-1003DC6FC341}"/>
              </a:ext>
            </a:extLst>
          </p:cNvPr>
          <p:cNvSpPr txBox="1"/>
          <p:nvPr/>
        </p:nvSpPr>
        <p:spPr>
          <a:xfrm>
            <a:off x="1281328" y="2517441"/>
            <a:ext cx="15504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0" i="0" dirty="0">
                <a:solidFill>
                  <a:schemeClr val="bg1"/>
                </a:solidFill>
                <a:effectLst/>
                <a:latin typeface="Avenir" panose="020B0604020202020204" charset="0"/>
              </a:rPr>
              <a:t>PQI </a:t>
            </a:r>
            <a:r>
              <a:rPr lang="de-DE" sz="2000" b="1" i="0" dirty="0">
                <a:solidFill>
                  <a:schemeClr val="bg1"/>
                </a:solidFill>
                <a:effectLst/>
                <a:latin typeface="Avenir" panose="020B0604020202020204" charset="0"/>
              </a:rPr>
              <a:t>380</a:t>
            </a:r>
            <a:r>
              <a:rPr lang="de-DE" sz="2000" b="0" i="0" dirty="0">
                <a:solidFill>
                  <a:schemeClr val="bg1"/>
                </a:solidFill>
                <a:effectLst/>
                <a:latin typeface="Avenir" panose="020B0604020202020204" charset="0"/>
              </a:rPr>
              <a:t>+</a:t>
            </a:r>
            <a:endParaRPr lang="de-DE" sz="2000" dirty="0">
              <a:solidFill>
                <a:schemeClr val="bg1"/>
              </a:solidFill>
              <a:latin typeface="Avenir" panose="020B060402020202020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47F2959-59FB-BB8E-9A7D-74ADA02B6C7F}"/>
              </a:ext>
            </a:extLst>
          </p:cNvPr>
          <p:cNvSpPr txBox="1"/>
          <p:nvPr/>
        </p:nvSpPr>
        <p:spPr>
          <a:xfrm>
            <a:off x="1398404" y="5600700"/>
            <a:ext cx="15504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i="0" dirty="0" err="1">
                <a:solidFill>
                  <a:schemeClr val="bg1"/>
                </a:solidFill>
                <a:effectLst/>
                <a:latin typeface="Avenir" panose="020B0604020202020204" charset="0"/>
              </a:rPr>
              <a:t>NoNuke</a:t>
            </a:r>
            <a:endParaRPr lang="de-DE" sz="2000" b="1" dirty="0">
              <a:solidFill>
                <a:schemeClr val="bg1"/>
              </a:solidFill>
              <a:latin typeface="Avenir" panose="020B0604020202020204" charset="0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585429E8-84C8-9D37-5E27-0E41580E41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8600" y="11087100"/>
            <a:ext cx="10974332" cy="4353533"/>
          </a:xfrm>
          <a:prstGeom prst="rect">
            <a:avLst/>
          </a:prstGeom>
        </p:spPr>
      </p:pic>
      <p:sp>
        <p:nvSpPr>
          <p:cNvPr id="21" name="Zylinder 20">
            <a:extLst>
              <a:ext uri="{FF2B5EF4-FFF2-40B4-BE49-F238E27FC236}">
                <a16:creationId xmlns:a16="http://schemas.microsoft.com/office/drawing/2014/main" id="{BC259E29-326A-EFAB-0FDC-8CA65865D9CA}"/>
              </a:ext>
            </a:extLst>
          </p:cNvPr>
          <p:cNvSpPr/>
          <p:nvPr/>
        </p:nvSpPr>
        <p:spPr>
          <a:xfrm>
            <a:off x="7742995" y="6660058"/>
            <a:ext cx="1447799" cy="2080973"/>
          </a:xfrm>
          <a:prstGeom prst="can">
            <a:avLst/>
          </a:prstGeom>
          <a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GlowEdges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Zylinder 26">
            <a:extLst>
              <a:ext uri="{FF2B5EF4-FFF2-40B4-BE49-F238E27FC236}">
                <a16:creationId xmlns:a16="http://schemas.microsoft.com/office/drawing/2014/main" id="{7823BB7E-FD68-3F67-35FC-0F25EC8AC22B}"/>
              </a:ext>
            </a:extLst>
          </p:cNvPr>
          <p:cNvSpPr/>
          <p:nvPr/>
        </p:nvSpPr>
        <p:spPr>
          <a:xfrm>
            <a:off x="11456340" y="6989105"/>
            <a:ext cx="1447799" cy="1779586"/>
          </a:xfrm>
          <a:prstGeom prst="can">
            <a:avLst/>
          </a:prstGeom>
          <a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GlowEdges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ACE5E7EB-4AA8-E7D1-FF62-6653BEE4584C}"/>
              </a:ext>
            </a:extLst>
          </p:cNvPr>
          <p:cNvCxnSpPr>
            <a:cxnSpLocks/>
          </p:cNvCxnSpPr>
          <p:nvPr/>
        </p:nvCxnSpPr>
        <p:spPr>
          <a:xfrm>
            <a:off x="9193226" y="6807657"/>
            <a:ext cx="226311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446B0E43-C841-B059-CC24-66DBC45884BB}"/>
              </a:ext>
            </a:extLst>
          </p:cNvPr>
          <p:cNvCxnSpPr>
            <a:cxnSpLocks/>
          </p:cNvCxnSpPr>
          <p:nvPr/>
        </p:nvCxnSpPr>
        <p:spPr>
          <a:xfrm>
            <a:off x="9193226" y="7112457"/>
            <a:ext cx="226311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0CD919D6-85D3-8D41-058B-BD23754A771D}"/>
              </a:ext>
            </a:extLst>
          </p:cNvPr>
          <p:cNvSpPr txBox="1"/>
          <p:nvPr/>
        </p:nvSpPr>
        <p:spPr>
          <a:xfrm>
            <a:off x="9422783" y="6775392"/>
            <a:ext cx="1318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venir3"/>
              </a:rPr>
              <a:t>Verdichtung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B590048C-C2E8-5C02-D04F-6B92B681E236}"/>
              </a:ext>
            </a:extLst>
          </p:cNvPr>
          <p:cNvSpPr txBox="1"/>
          <p:nvPr/>
        </p:nvSpPr>
        <p:spPr>
          <a:xfrm>
            <a:off x="13525423" y="6362700"/>
            <a:ext cx="4259605" cy="286232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Avenir" panose="020B0604020202020204" charset="0"/>
              </a:rPr>
              <a:t>Dielektrizität</a:t>
            </a:r>
            <a:r>
              <a:rPr lang="de-DE" sz="2800" b="1" dirty="0">
                <a:solidFill>
                  <a:schemeClr val="bg1"/>
                </a:solidFill>
                <a:latin typeface="Avenir" panose="020B0604020202020204" charset="0"/>
              </a:rPr>
              <a:t> von Stoffen</a:t>
            </a:r>
          </a:p>
          <a:p>
            <a:endParaRPr lang="de-DE" sz="2400" b="1" dirty="0">
              <a:solidFill>
                <a:schemeClr val="bg1"/>
              </a:solidFill>
              <a:latin typeface="Avenir" panose="020B0604020202020204" charset="0"/>
            </a:endParaRPr>
          </a:p>
          <a:p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</a:rPr>
              <a:t>Luft 	   </a:t>
            </a:r>
            <a:r>
              <a:rPr lang="el-GR" sz="2400" dirty="0">
                <a:solidFill>
                  <a:schemeClr val="bg1"/>
                </a:solidFill>
              </a:rPr>
              <a:t>ε</a:t>
            </a:r>
            <a:r>
              <a:rPr lang="de-DE" sz="2400" baseline="-25000" dirty="0">
                <a:solidFill>
                  <a:schemeClr val="bg1"/>
                </a:solidFill>
                <a:latin typeface="Avenir" panose="020B0604020202020204" charset="0"/>
              </a:rPr>
              <a:t>R</a:t>
            </a:r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</a:rPr>
              <a:t> ≈ 1,0</a:t>
            </a:r>
          </a:p>
          <a:p>
            <a:endParaRPr lang="de-DE" sz="2800" dirty="0">
              <a:solidFill>
                <a:schemeClr val="bg1"/>
              </a:solidFill>
              <a:latin typeface="Avenir" panose="020B0604020202020204" charset="0"/>
            </a:endParaRPr>
          </a:p>
          <a:p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</a:rPr>
              <a:t>Bitumen </a:t>
            </a:r>
            <a:r>
              <a:rPr lang="el-GR" sz="2400" dirty="0">
                <a:solidFill>
                  <a:schemeClr val="bg1"/>
                </a:solidFill>
              </a:rPr>
              <a:t>ε</a:t>
            </a:r>
            <a:r>
              <a:rPr lang="de-DE" sz="2400" baseline="-25000" dirty="0">
                <a:solidFill>
                  <a:schemeClr val="bg1"/>
                </a:solidFill>
                <a:latin typeface="Avenir" panose="020B0604020202020204" charset="0"/>
              </a:rPr>
              <a:t>R</a:t>
            </a:r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</a:rPr>
              <a:t> ≈ 2,6 - 2,8 </a:t>
            </a:r>
          </a:p>
          <a:p>
            <a:endParaRPr lang="de-DE" sz="2800" dirty="0">
              <a:solidFill>
                <a:schemeClr val="bg1"/>
              </a:solidFill>
              <a:latin typeface="Avenir" panose="020B0604020202020204" charset="0"/>
            </a:endParaRPr>
          </a:p>
          <a:p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</a:rPr>
              <a:t>Gestein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de-DE" sz="2400" dirty="0">
                <a:solidFill>
                  <a:schemeClr val="bg1"/>
                </a:solidFill>
              </a:rPr>
              <a:t>  </a:t>
            </a:r>
            <a:r>
              <a:rPr lang="el-GR" sz="2400" dirty="0">
                <a:solidFill>
                  <a:schemeClr val="bg1"/>
                </a:solidFill>
              </a:rPr>
              <a:t>ε</a:t>
            </a:r>
            <a:r>
              <a:rPr lang="de-DE" sz="2400" baseline="-25000" dirty="0">
                <a:solidFill>
                  <a:schemeClr val="bg1"/>
                </a:solidFill>
                <a:latin typeface="Avenir" panose="020B0604020202020204" charset="0"/>
              </a:rPr>
              <a:t>R</a:t>
            </a:r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</a:rPr>
              <a:t> ≈ 5,0 - 7,0</a:t>
            </a:r>
            <a:endParaRPr lang="de-DE" sz="2400" b="1" dirty="0">
              <a:solidFill>
                <a:schemeClr val="bg1"/>
              </a:solidFill>
              <a:latin typeface="Avenir" panose="020B0604020202020204" charset="0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90C559F8-5E7D-C6E6-7A37-4D137F2E5A61}"/>
              </a:ext>
            </a:extLst>
          </p:cNvPr>
          <p:cNvSpPr txBox="1"/>
          <p:nvPr/>
        </p:nvSpPr>
        <p:spPr>
          <a:xfrm>
            <a:off x="7897826" y="8788156"/>
            <a:ext cx="1263939" cy="369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/>
              <a:t>ε</a:t>
            </a:r>
            <a:r>
              <a:rPr lang="de-DE" sz="1800" baseline="-25000" dirty="0">
                <a:latin typeface="Avenir" panose="020B0604020202020204" charset="0"/>
              </a:rPr>
              <a:t>R</a:t>
            </a:r>
            <a:r>
              <a:rPr lang="de-DE" sz="1800" dirty="0">
                <a:latin typeface="Avenir" panose="020B0604020202020204" charset="0"/>
              </a:rPr>
              <a:t> ≈ 4,0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5B800EC7-DA89-FBFB-D32C-B7E3F383A636}"/>
              </a:ext>
            </a:extLst>
          </p:cNvPr>
          <p:cNvSpPr txBox="1"/>
          <p:nvPr/>
        </p:nvSpPr>
        <p:spPr>
          <a:xfrm>
            <a:off x="6672681" y="8804289"/>
            <a:ext cx="1811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/>
              <a:t>Beispiel</a:t>
            </a:r>
            <a:endParaRPr lang="de-DE" sz="1800" dirty="0">
              <a:latin typeface="Avenir" panose="020B0604020202020204" charset="0"/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A6E9C17B-3EA8-B2FA-AA81-BF696D045C91}"/>
              </a:ext>
            </a:extLst>
          </p:cNvPr>
          <p:cNvSpPr txBox="1"/>
          <p:nvPr/>
        </p:nvSpPr>
        <p:spPr>
          <a:xfrm>
            <a:off x="11611922" y="8812769"/>
            <a:ext cx="1263939" cy="369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/>
              <a:t>ε</a:t>
            </a:r>
            <a:r>
              <a:rPr lang="de-DE" sz="1800" baseline="-25000" dirty="0">
                <a:latin typeface="Avenir" panose="020B0604020202020204" charset="0"/>
              </a:rPr>
              <a:t>R</a:t>
            </a:r>
            <a:r>
              <a:rPr lang="de-DE" sz="1800" dirty="0">
                <a:latin typeface="Avenir" panose="020B0604020202020204" charset="0"/>
              </a:rPr>
              <a:t> ≈ 5,0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B68CA27-1665-3992-3394-81EDE1163095}"/>
              </a:ext>
            </a:extLst>
          </p:cNvPr>
          <p:cNvSpPr/>
          <p:nvPr/>
        </p:nvSpPr>
        <p:spPr>
          <a:xfrm>
            <a:off x="6672681" y="6405404"/>
            <a:ext cx="6704370" cy="2819618"/>
          </a:xfrm>
          <a:prstGeom prst="rect">
            <a:avLst/>
          </a:prstGeom>
          <a:noFill/>
          <a:ln w="57150">
            <a:solidFill>
              <a:srgbClr val="3E8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DE5D727-F995-FCFE-1536-B9F474268D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6973" y="2459423"/>
            <a:ext cx="2168055" cy="2862321"/>
          </a:xfrm>
          <a:prstGeom prst="rect">
            <a:avLst/>
          </a:prstGeom>
        </p:spPr>
      </p:pic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93FDE84F-4D9F-F5D1-D59E-E6BE656FD068}"/>
              </a:ext>
            </a:extLst>
          </p:cNvPr>
          <p:cNvCxnSpPr>
            <a:cxnSpLocks/>
          </p:cNvCxnSpPr>
          <p:nvPr/>
        </p:nvCxnSpPr>
        <p:spPr>
          <a:xfrm flipV="1">
            <a:off x="10827676" y="6872303"/>
            <a:ext cx="173756" cy="194611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DFEFE3C3-9D0E-9619-3979-FE6A5CAC98E2}"/>
              </a:ext>
            </a:extLst>
          </p:cNvPr>
          <p:cNvCxnSpPr>
            <a:cxnSpLocks/>
          </p:cNvCxnSpPr>
          <p:nvPr/>
        </p:nvCxnSpPr>
        <p:spPr>
          <a:xfrm flipV="1">
            <a:off x="11463550" y="8875515"/>
            <a:ext cx="173756" cy="194611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939F4911-D95C-9AB7-D4FB-DC73F0692969}"/>
              </a:ext>
            </a:extLst>
          </p:cNvPr>
          <p:cNvSpPr txBox="1"/>
          <p:nvPr/>
        </p:nvSpPr>
        <p:spPr>
          <a:xfrm rot="16200000">
            <a:off x="-512527" y="3540184"/>
            <a:ext cx="3013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venir" panose="020B0604020202020204" charset="0"/>
              </a:rPr>
              <a:t>Quelle: </a:t>
            </a:r>
            <a:r>
              <a:rPr lang="de-DE" sz="1200" dirty="0" err="1">
                <a:latin typeface="Avenir" panose="020B0604020202020204" charset="0"/>
              </a:rPr>
              <a:t>Makadamlabor</a:t>
            </a:r>
            <a:r>
              <a:rPr lang="de-DE" sz="1200" dirty="0">
                <a:latin typeface="Avenir" panose="020B0604020202020204" charset="0"/>
              </a:rPr>
              <a:t> Schwaben GmbH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AED5475-BBA4-E38C-D169-29A349F02EB9}"/>
              </a:ext>
            </a:extLst>
          </p:cNvPr>
          <p:cNvSpPr txBox="1"/>
          <p:nvPr/>
        </p:nvSpPr>
        <p:spPr>
          <a:xfrm rot="16200000">
            <a:off x="4619499" y="7331879"/>
            <a:ext cx="26725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https://transtechsys.com/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9836EB7-FC3A-17EC-2E39-406F6BE63B88}"/>
              </a:ext>
            </a:extLst>
          </p:cNvPr>
          <p:cNvSpPr txBox="1"/>
          <p:nvPr/>
        </p:nvSpPr>
        <p:spPr>
          <a:xfrm rot="16200000">
            <a:off x="16318360" y="3649893"/>
            <a:ext cx="32865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Avenir" panose="020B0604020202020204" charset="0"/>
              </a:rPr>
              <a:t>Quelle: MIT Mess- und Prüftechnik GmbH</a:t>
            </a:r>
          </a:p>
        </p:txBody>
      </p:sp>
    </p:spTree>
    <p:extLst>
      <p:ext uri="{BB962C8B-B14F-4D97-AF65-F5344CB8AC3E}">
        <p14:creationId xmlns:p14="http://schemas.microsoft.com/office/powerpoint/2010/main" val="3117638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  <p:bldP spid="31" grpId="0"/>
      <p:bldP spid="32" grpId="0" animBg="1"/>
      <p:bldP spid="37" grpId="0"/>
      <p:bldP spid="38" grpId="0"/>
      <p:bldP spid="39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1D2C6-8D0A-59A1-A111-9E12FDDC0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DA04A0-EB1C-F9CE-00BD-9229579C4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dielektrischen Messsonden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86D84A-1EED-A07D-461E-2D12483489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284237" y="419100"/>
            <a:ext cx="7696200" cy="758594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spcBef>
                <a:spcPts val="900"/>
              </a:spcBef>
              <a:buClr>
                <a:schemeClr val="tx1"/>
              </a:buClr>
              <a:buSzPct val="100000"/>
            </a:pPr>
            <a:r>
              <a:rPr lang="de-DE" altLang="de-DE" sz="2800" dirty="0"/>
              <a:t>Anwendung auf heißen und kalten Schichten möglich</a:t>
            </a:r>
          </a:p>
          <a:p>
            <a:pPr marL="514350" indent="-514350">
              <a:spcBef>
                <a:spcPts val="900"/>
              </a:spcBef>
              <a:buClr>
                <a:schemeClr val="tx1"/>
              </a:buClr>
              <a:buSzPct val="100000"/>
            </a:pPr>
            <a:r>
              <a:rPr lang="de-DE" altLang="de-DE" sz="2800" dirty="0"/>
              <a:t>Funktionsfähigkeit des Gerätes vor Messbeginn auf Referenzblock durchführen </a:t>
            </a:r>
          </a:p>
          <a:p>
            <a:pPr marL="514350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altLang="de-DE" sz="2800" dirty="0"/>
              <a:t>Messergebnis sehr schnell (1 Sekunde)</a:t>
            </a:r>
          </a:p>
          <a:p>
            <a:pPr marL="514350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altLang="de-DE" sz="2800" dirty="0"/>
              <a:t>Einflussgrößen auf Messergebnis:</a:t>
            </a:r>
          </a:p>
          <a:p>
            <a:pPr marL="914400" lvl="1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sz="2800" dirty="0"/>
              <a:t>Dichteanomalien in den verwendeten Gesteinskörnungen im Asphalt</a:t>
            </a:r>
          </a:p>
          <a:p>
            <a:pPr marL="914400" lvl="1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sz="2800" dirty="0"/>
              <a:t>die vorhandene Oberflächenstruktur (Sonde sollte satt aufsitzen), Hohlraumgehalt </a:t>
            </a:r>
          </a:p>
          <a:p>
            <a:pPr marL="914400" lvl="1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sz="2800" dirty="0"/>
              <a:t>Temperatur</a:t>
            </a:r>
          </a:p>
          <a:p>
            <a:pPr marL="914400" lvl="1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sz="2800" b="1" dirty="0"/>
              <a:t>Feuchtigkeit (Wasser hat hohe Dielektrizitätskonstante)</a:t>
            </a:r>
          </a:p>
          <a:p>
            <a:pPr marL="914400" lvl="1" indent="-514350">
              <a:spcAft>
                <a:spcPct val="50000"/>
              </a:spcAft>
              <a:buClr>
                <a:schemeClr val="tx1"/>
              </a:buClr>
              <a:buSzPct val="100000"/>
            </a:pPr>
            <a:r>
              <a:rPr lang="de-DE" sz="2800" dirty="0"/>
              <a:t>Schichtdicke</a:t>
            </a:r>
          </a:p>
          <a:p>
            <a:endParaRPr lang="de-DE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6E90288-A524-942C-7204-46C1246E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30AC4A4-F8A1-CECF-0BAD-1F92260EC0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7" t="1804" r="74473" b="12528"/>
          <a:stretch>
            <a:fillRect/>
          </a:stretch>
        </p:blipFill>
        <p:spPr>
          <a:xfrm>
            <a:off x="1132956" y="1530139"/>
            <a:ext cx="2729540" cy="335206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524E90C-D2CA-B9FE-67A4-5FD5DFA7CF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518" t="6736" r="48477" b="12528"/>
          <a:stretch>
            <a:fillRect/>
          </a:stretch>
        </p:blipFill>
        <p:spPr>
          <a:xfrm>
            <a:off x="4041744" y="1556418"/>
            <a:ext cx="2066942" cy="332578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30ED857-5764-582B-F9C1-B9B588E0C3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289" t="6736" r="10765" b="12528"/>
          <a:stretch>
            <a:fillRect/>
          </a:stretch>
        </p:blipFill>
        <p:spPr>
          <a:xfrm>
            <a:off x="1154522" y="4967927"/>
            <a:ext cx="2320999" cy="3352065"/>
          </a:xfrm>
          <a:prstGeom prst="rect">
            <a:avLst/>
          </a:prstGeom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F867E468-521E-6CDB-0783-D227C8CAB08D}"/>
              </a:ext>
            </a:extLst>
          </p:cNvPr>
          <p:cNvGrpSpPr/>
          <p:nvPr/>
        </p:nvGrpSpPr>
        <p:grpSpPr>
          <a:xfrm>
            <a:off x="3582965" y="4974418"/>
            <a:ext cx="2525721" cy="3335094"/>
            <a:chOff x="11658600" y="3619500"/>
            <a:chExt cx="2984500" cy="5020800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36D3E74F-5B83-1078-3634-B2BF6A238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658600" y="3619500"/>
              <a:ext cx="2984500" cy="5020800"/>
            </a:xfrm>
            <a:prstGeom prst="rect">
              <a:avLst/>
            </a:prstGeom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61D6E8C7-6961-D8EC-38BA-DAAF846F3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115193" y="3901240"/>
              <a:ext cx="2096616" cy="4381499"/>
            </a:xfrm>
            <a:prstGeom prst="rect">
              <a:avLst/>
            </a:prstGeom>
          </p:spPr>
        </p:pic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B1568617-57B9-1C66-28DD-C1023B511831}"/>
              </a:ext>
            </a:extLst>
          </p:cNvPr>
          <p:cNvSpPr txBox="1"/>
          <p:nvPr/>
        </p:nvSpPr>
        <p:spPr>
          <a:xfrm>
            <a:off x="3283847" y="4967927"/>
            <a:ext cx="26273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25"/>
              </a:spcAft>
              <a:buNone/>
            </a:pPr>
            <a:r>
              <a:rPr lang="de-DE" sz="2000" b="1" i="0" dirty="0" err="1">
                <a:solidFill>
                  <a:schemeClr val="bg1"/>
                </a:solidFill>
                <a:effectLst/>
                <a:latin typeface="Avenir" panose="020B0604020202020204" charset="0"/>
              </a:rPr>
              <a:t>PaveTracker</a:t>
            </a:r>
            <a:r>
              <a:rPr lang="de-DE" sz="2000" b="1" i="0" dirty="0">
                <a:solidFill>
                  <a:schemeClr val="bg1"/>
                </a:solidFill>
                <a:effectLst/>
                <a:latin typeface="Avenir" panose="020B0604020202020204" charset="0"/>
              </a:rPr>
              <a:t>™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B6383D3-8E52-0DA6-F9F7-C0F8254BCCF2}"/>
              </a:ext>
            </a:extLst>
          </p:cNvPr>
          <p:cNvSpPr txBox="1"/>
          <p:nvPr/>
        </p:nvSpPr>
        <p:spPr>
          <a:xfrm>
            <a:off x="4040478" y="1679309"/>
            <a:ext cx="15504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i="0" dirty="0">
                <a:solidFill>
                  <a:schemeClr val="bg1"/>
                </a:solidFill>
                <a:effectLst/>
                <a:latin typeface="Avenir" panose="020B0604020202020204" charset="0"/>
              </a:rPr>
              <a:t>PQI 380</a:t>
            </a:r>
            <a:endParaRPr lang="de-DE" sz="2000" b="1" dirty="0">
              <a:solidFill>
                <a:schemeClr val="bg1"/>
              </a:solidFill>
              <a:latin typeface="Avenir" panose="020B060402020202020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BCC63CDF-EF30-BCD3-B155-B8C819469943}"/>
              </a:ext>
            </a:extLst>
          </p:cNvPr>
          <p:cNvSpPr txBox="1"/>
          <p:nvPr/>
        </p:nvSpPr>
        <p:spPr>
          <a:xfrm>
            <a:off x="1212375" y="1688568"/>
            <a:ext cx="15504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0" i="0" dirty="0">
                <a:solidFill>
                  <a:schemeClr val="bg1"/>
                </a:solidFill>
                <a:effectLst/>
                <a:latin typeface="Avenir" panose="020B0604020202020204" charset="0"/>
              </a:rPr>
              <a:t>PQI </a:t>
            </a:r>
            <a:r>
              <a:rPr lang="de-DE" sz="2000" b="1" i="0" dirty="0">
                <a:solidFill>
                  <a:schemeClr val="bg1"/>
                </a:solidFill>
                <a:effectLst/>
                <a:latin typeface="Avenir" panose="020B0604020202020204" charset="0"/>
              </a:rPr>
              <a:t>380</a:t>
            </a:r>
            <a:r>
              <a:rPr lang="de-DE" sz="2000" b="0" i="0" dirty="0">
                <a:solidFill>
                  <a:schemeClr val="bg1"/>
                </a:solidFill>
                <a:effectLst/>
                <a:latin typeface="Avenir" panose="020B0604020202020204" charset="0"/>
              </a:rPr>
              <a:t>+</a:t>
            </a:r>
            <a:endParaRPr lang="de-DE" sz="2000" dirty="0">
              <a:solidFill>
                <a:schemeClr val="bg1"/>
              </a:solidFill>
              <a:latin typeface="Avenir" panose="020B060402020202020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7FD4A7C-8FAB-2378-B5E8-8C8BF33E4BAA}"/>
              </a:ext>
            </a:extLst>
          </p:cNvPr>
          <p:cNvSpPr txBox="1"/>
          <p:nvPr/>
        </p:nvSpPr>
        <p:spPr>
          <a:xfrm>
            <a:off x="1329451" y="5040633"/>
            <a:ext cx="15504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i="0" dirty="0" err="1">
                <a:solidFill>
                  <a:schemeClr val="bg1"/>
                </a:solidFill>
                <a:effectLst/>
                <a:latin typeface="Avenir" panose="020B0604020202020204" charset="0"/>
              </a:rPr>
              <a:t>NoNuke</a:t>
            </a:r>
            <a:endParaRPr lang="de-DE" sz="2000" b="1" dirty="0">
              <a:solidFill>
                <a:schemeClr val="bg1"/>
              </a:solidFill>
              <a:latin typeface="Avenir" panose="020B0604020202020204" charset="0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7FFE3417-9039-E04D-D859-78AD0C7D9D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8600" y="11087100"/>
            <a:ext cx="10974332" cy="4353533"/>
          </a:xfrm>
          <a:prstGeom prst="rect">
            <a:avLst/>
          </a:prstGeom>
        </p:spPr>
      </p:pic>
      <p:sp>
        <p:nvSpPr>
          <p:cNvPr id="11" name="AutoShape 4">
            <a:extLst>
              <a:ext uri="{FF2B5EF4-FFF2-40B4-BE49-F238E27FC236}">
                <a16:creationId xmlns:a16="http://schemas.microsoft.com/office/drawing/2014/main" id="{39DE8FDB-7AFF-6852-6CBA-34CDD256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6739" y="1530139"/>
            <a:ext cx="3123201" cy="2216671"/>
          </a:xfrm>
          <a:prstGeom prst="wedgeRectCallout">
            <a:avLst>
              <a:gd name="adj1" fmla="val -74027"/>
              <a:gd name="adj2" fmla="val 77772"/>
            </a:avLst>
          </a:prstGeom>
          <a:solidFill>
            <a:schemeClr val="bg1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i="1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Eingabe von Schichtdicke, Raum- und Rohdichte (z.B. Erstprüfung, WPK</a:t>
            </a:r>
            <a:r>
              <a:rPr lang="de-DE" altLang="de-DE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),</a:t>
            </a:r>
          </a:p>
          <a:p>
            <a:pPr algn="ctr"/>
            <a:r>
              <a:rPr lang="de-DE" altLang="de-DE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Materialkorrektur</a:t>
            </a:r>
          </a:p>
        </p:txBody>
      </p:sp>
      <p:sp>
        <p:nvSpPr>
          <p:cNvPr id="36" name="AutoShape 4">
            <a:extLst>
              <a:ext uri="{FF2B5EF4-FFF2-40B4-BE49-F238E27FC236}">
                <a16:creationId xmlns:a16="http://schemas.microsoft.com/office/drawing/2014/main" id="{CAC13FB0-BAE9-C836-7942-5F5FFDF90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468" y="5708477"/>
            <a:ext cx="3464820" cy="2540609"/>
          </a:xfrm>
          <a:prstGeom prst="wedgeRectCallout">
            <a:avLst>
              <a:gd name="adj1" fmla="val -66023"/>
              <a:gd name="adj2" fmla="val -86681"/>
            </a:avLst>
          </a:prstGeom>
          <a:solidFill>
            <a:srgbClr val="3C8C1E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dirty="0">
                <a:solidFill>
                  <a:schemeClr val="bg1"/>
                </a:solidFill>
                <a:latin typeface="Avenir" panose="020B0604020202020204" charset="0"/>
                <a:sym typeface="Wingdings" panose="05000000000000000000" pitchFamily="2" charset="2"/>
              </a:rPr>
              <a:t>Anzeige von Raumdichte, Hohlraumgehalt und Verdichtungsgrad</a:t>
            </a:r>
          </a:p>
          <a:p>
            <a:pPr algn="ctr"/>
            <a:r>
              <a:rPr lang="de-DE" altLang="de-DE" b="1" i="1" dirty="0">
                <a:solidFill>
                  <a:schemeClr val="bg1"/>
                </a:solidFill>
                <a:sym typeface="Wingdings" panose="05000000000000000000" pitchFamily="2" charset="2"/>
              </a:rPr>
              <a:t>(Relativwerte !), </a:t>
            </a:r>
            <a:r>
              <a:rPr lang="de-DE" altLang="de-DE" dirty="0">
                <a:solidFill>
                  <a:schemeClr val="bg1"/>
                </a:solidFill>
                <a:sym typeface="Wingdings" panose="05000000000000000000" pitchFamily="2" charset="2"/>
              </a:rPr>
              <a:t>Oberflächentemperatur</a:t>
            </a:r>
            <a:endParaRPr lang="de-DE" altLang="de-DE" dirty="0">
              <a:solidFill>
                <a:schemeClr val="bg1"/>
              </a:solidFill>
              <a:latin typeface="Avenir" panose="020B0604020202020204" charset="0"/>
              <a:sym typeface="Wingdings" panose="05000000000000000000" pitchFamily="2" charset="2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742AF20-B6D2-364F-0FE5-D0D4BC29B9F3}"/>
              </a:ext>
            </a:extLst>
          </p:cNvPr>
          <p:cNvSpPr txBox="1"/>
          <p:nvPr/>
        </p:nvSpPr>
        <p:spPr>
          <a:xfrm rot="16200000">
            <a:off x="-682683" y="3159184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venir" panose="020B0604020202020204" charset="0"/>
              </a:rPr>
              <a:t>Quelle: </a:t>
            </a:r>
            <a:r>
              <a:rPr lang="de-DE" sz="1200" dirty="0" err="1">
                <a:latin typeface="Avenir" panose="020B0604020202020204" charset="0"/>
              </a:rPr>
              <a:t>Makadamlabor</a:t>
            </a:r>
            <a:r>
              <a:rPr lang="de-DE" sz="1200" dirty="0">
                <a:latin typeface="Avenir" panose="020B0604020202020204" charset="0"/>
              </a:rPr>
              <a:t> Schwaben GmbH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E748880-2380-AC18-962D-E85C4B233F03}"/>
              </a:ext>
            </a:extLst>
          </p:cNvPr>
          <p:cNvSpPr txBox="1"/>
          <p:nvPr/>
        </p:nvSpPr>
        <p:spPr>
          <a:xfrm rot="16200000">
            <a:off x="4550546" y="6774309"/>
            <a:ext cx="26725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https://transtechsys.com/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7B5C6A3-3CF9-8A9D-D137-CCC0FF0BF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544801" y="6396151"/>
            <a:ext cx="2743200" cy="388928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35869339-C432-234F-1BB3-87B8CB9F1F92}"/>
              </a:ext>
            </a:extLst>
          </p:cNvPr>
          <p:cNvSpPr txBox="1"/>
          <p:nvPr/>
        </p:nvSpPr>
        <p:spPr>
          <a:xfrm>
            <a:off x="15826750" y="7751340"/>
            <a:ext cx="226785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FF0000"/>
                </a:solidFill>
              </a:rPr>
              <a:t>in Erarbeitung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09B005FB-DB5A-2E56-70D0-F0C3801E6EE3}"/>
              </a:ext>
            </a:extLst>
          </p:cNvPr>
          <p:cNvSpPr/>
          <p:nvPr/>
        </p:nvSpPr>
        <p:spPr>
          <a:xfrm flipV="1">
            <a:off x="16078200" y="7200900"/>
            <a:ext cx="1295400" cy="211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050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F55F620-ED32-634C-377D-9C6813ED3D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4" r="12963"/>
          <a:stretch>
            <a:fillRect/>
          </a:stretch>
        </p:blipFill>
        <p:spPr>
          <a:xfrm>
            <a:off x="9677400" y="1790699"/>
            <a:ext cx="7543800" cy="7295745"/>
          </a:xfrm>
          <a:prstGeom prst="rect">
            <a:avLst/>
          </a:prstGeom>
        </p:spPr>
      </p:pic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478882" y="2612233"/>
            <a:ext cx="4845843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de-DE" altLang="de-DE" sz="270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C359CB0-0608-448E-7739-F1881CE52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altLang="de-DE" dirty="0"/>
              <a:t>Notwendige Informationen vor Messbeginn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121935D-C9FE-08BA-F233-52431A13B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90700"/>
            <a:ext cx="8763000" cy="7610913"/>
          </a:xfrm>
        </p:spPr>
        <p:txBody>
          <a:bodyPr>
            <a:normAutofit/>
          </a:bodyPr>
          <a:lstStyle/>
          <a:p>
            <a:pPr marL="428625" indent="-428625">
              <a:lnSpc>
                <a:spcPct val="120000"/>
              </a:lnSpc>
            </a:pPr>
            <a:r>
              <a:rPr lang="de-DE" dirty="0"/>
              <a:t>liegt ein Eignungsnachweis vor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dirty="0"/>
              <a:t>   ► Materialkennwerte notieren</a:t>
            </a:r>
          </a:p>
          <a:p>
            <a:pPr marL="428625" indent="-428625">
              <a:lnSpc>
                <a:spcPct val="120000"/>
              </a:lnSpc>
            </a:pPr>
            <a:r>
              <a:rPr lang="de-DE" dirty="0"/>
              <a:t>Bei gleichzeitiger Lieferung aus mehreren Mischwerken: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dirty="0"/>
              <a:t>	sind „gleichgeschalteten“ Gesteins- 	</a:t>
            </a:r>
            <a:r>
              <a:rPr lang="de-DE" dirty="0" err="1"/>
              <a:t>körnungen</a:t>
            </a:r>
            <a:r>
              <a:rPr lang="de-DE" dirty="0"/>
              <a:t> verwendet oder liegt ein 	„bunter Mix“ vor? </a:t>
            </a:r>
          </a:p>
          <a:p>
            <a:pPr>
              <a:lnSpc>
                <a:spcPct val="120000"/>
              </a:lnSpc>
            </a:pPr>
            <a:r>
              <a:rPr lang="de-DE" dirty="0"/>
              <a:t>Wie dick soll eingebaut werden ?</a:t>
            </a:r>
          </a:p>
          <a:p>
            <a:pPr>
              <a:lnSpc>
                <a:spcPct val="120000"/>
              </a:lnSpc>
            </a:pPr>
            <a:r>
              <a:rPr lang="de-DE" dirty="0"/>
              <a:t>Welche Walzen sind vorhanden ?			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dirty="0"/>
              <a:t>   ► Ableitung eines mögliches Walzschemas</a:t>
            </a:r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79F9D7AF-BDDE-299D-FDCB-F8D8A215C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52006" y="9520604"/>
            <a:ext cx="1295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0F3037B-E423-EC86-E478-4BCBF3010AFB}"/>
              </a:ext>
            </a:extLst>
          </p:cNvPr>
          <p:cNvSpPr txBox="1"/>
          <p:nvPr/>
        </p:nvSpPr>
        <p:spPr>
          <a:xfrm>
            <a:off x="15090489" y="8809445"/>
            <a:ext cx="20457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Eurovia Bau GmbH</a:t>
            </a:r>
          </a:p>
        </p:txBody>
      </p:sp>
    </p:spTree>
    <p:extLst>
      <p:ext uri="{BB962C8B-B14F-4D97-AF65-F5344CB8AC3E}">
        <p14:creationId xmlns:p14="http://schemas.microsoft.com/office/powerpoint/2010/main" val="1904421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620DB-52DD-1BDA-0ED7-BA59A1F03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nhaltsplatzhalter 5">
            <a:extLst>
              <a:ext uri="{FF2B5EF4-FFF2-40B4-BE49-F238E27FC236}">
                <a16:creationId xmlns:a16="http://schemas.microsoft.com/office/drawing/2014/main" id="{95893147-26E0-008A-B8B9-4412DF17BD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0" t="14311"/>
          <a:stretch>
            <a:fillRect/>
          </a:stretch>
        </p:blipFill>
        <p:spPr>
          <a:xfrm>
            <a:off x="4233107" y="2004304"/>
            <a:ext cx="4300187" cy="3404687"/>
          </a:xfrm>
          <a:prstGeom prst="rect">
            <a:avLst/>
          </a:prstGeom>
          <a:solidFill>
            <a:schemeClr val="bg1">
              <a:alpha val="69000"/>
            </a:schemeClr>
          </a:solidFill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5239B2D-5BE4-C2D4-CB38-391EFC754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altLang="de-DE" dirty="0"/>
              <a:t>Notwendige Informationen vor Messbeginn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2732677-5964-63AF-4181-1D6713903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90700"/>
            <a:ext cx="6257925" cy="761091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de-DE" dirty="0"/>
          </a:p>
          <a:p>
            <a:pPr>
              <a:lnSpc>
                <a:spcPct val="120000"/>
              </a:lnSpc>
            </a:pPr>
            <a:endParaRPr lang="de-DE" dirty="0"/>
          </a:p>
          <a:p>
            <a:pPr>
              <a:lnSpc>
                <a:spcPct val="120000"/>
              </a:lnSpc>
            </a:pPr>
            <a:endParaRPr lang="de-DE" dirty="0"/>
          </a:p>
          <a:p>
            <a:pPr>
              <a:lnSpc>
                <a:spcPct val="120000"/>
              </a:lnSpc>
            </a:pPr>
            <a:endParaRPr lang="de-DE" dirty="0"/>
          </a:p>
        </p:txBody>
      </p:sp>
      <p:pic>
        <p:nvPicPr>
          <p:cNvPr id="7" name="7252F9C9-7B77-4003-B591-F1A4FBDDB5F0">
            <a:extLst>
              <a:ext uri="{FF2B5EF4-FFF2-40B4-BE49-F238E27FC236}">
                <a16:creationId xmlns:a16="http://schemas.microsoft.com/office/drawing/2014/main" id="{CF1CAB5E-D013-FB83-3B9B-93716BE9A6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6" b="37744"/>
          <a:stretch>
            <a:fillRect/>
          </a:stretch>
        </p:blipFill>
        <p:spPr bwMode="auto">
          <a:xfrm>
            <a:off x="4606686" y="5564738"/>
            <a:ext cx="5135178" cy="285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5D4367A8-BAFA-4C46-8E9A-E675B3E1D87F">
            <a:extLst>
              <a:ext uri="{FF2B5EF4-FFF2-40B4-BE49-F238E27FC236}">
                <a16:creationId xmlns:a16="http://schemas.microsoft.com/office/drawing/2014/main" id="{78D0ED60-28AF-0D5E-9CC7-9092BCEA0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32"/>
          <a:stretch>
            <a:fillRect/>
          </a:stretch>
        </p:blipFill>
        <p:spPr bwMode="auto">
          <a:xfrm>
            <a:off x="1025286" y="5564738"/>
            <a:ext cx="3425680" cy="285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34A308B-24B9-0CB5-50C2-59A8EAA2A6DD}"/>
              </a:ext>
            </a:extLst>
          </p:cNvPr>
          <p:cNvSpPr txBox="1"/>
          <p:nvPr/>
        </p:nvSpPr>
        <p:spPr>
          <a:xfrm>
            <a:off x="1081372" y="1346453"/>
            <a:ext cx="7409285" cy="1084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de-DE" sz="2800" dirty="0">
                <a:latin typeface="Avenir" panose="020B0604020202020204" charset="0"/>
              </a:rPr>
              <a:t>zeigt die Unterlage oder Fräsfläche Auffälligkeiten ?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D0AD24-82B7-A997-2223-1CB309A065FD}"/>
              </a:ext>
            </a:extLst>
          </p:cNvPr>
          <p:cNvSpPr txBox="1"/>
          <p:nvPr/>
        </p:nvSpPr>
        <p:spPr>
          <a:xfrm>
            <a:off x="12477724" y="1875466"/>
            <a:ext cx="5599353" cy="1601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de-DE" sz="2800" dirty="0">
                <a:latin typeface="Avenir" panose="020B0604020202020204" charset="0"/>
              </a:rPr>
              <a:t>ist die Emulsion gleichmäßig und ausreichend dick aufgesprüht, und ist sie gebrochen ?</a:t>
            </a:r>
          </a:p>
        </p:txBody>
      </p:sp>
      <p:sp>
        <p:nvSpPr>
          <p:cNvPr id="14" name="AutoShape 4">
            <a:extLst>
              <a:ext uri="{FF2B5EF4-FFF2-40B4-BE49-F238E27FC236}">
                <a16:creationId xmlns:a16="http://schemas.microsoft.com/office/drawing/2014/main" id="{67DBCB33-F698-DF5F-9CC9-EC263AF37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923" y="2688450"/>
            <a:ext cx="3684331" cy="1892679"/>
          </a:xfrm>
          <a:prstGeom prst="wedgeRectCallout">
            <a:avLst>
              <a:gd name="adj1" fmla="val 78012"/>
              <a:gd name="adj2" fmla="val 45280"/>
            </a:avLst>
          </a:prstGeom>
          <a:solidFill>
            <a:schemeClr val="bg1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800" i="1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Schollenbildung als partieller „Killer“ für Verdichtungsgrad und Hohlraumgehalt</a:t>
            </a:r>
            <a:endParaRPr lang="de-DE" altLang="de-DE" sz="2800" dirty="0">
              <a:solidFill>
                <a:srgbClr val="3C8C1E"/>
              </a:solidFill>
              <a:latin typeface="Avenir" panose="020B0604020202020204" charset="0"/>
              <a:sym typeface="Wingdings" panose="05000000000000000000" pitchFamily="2" charset="2"/>
            </a:endParaRPr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2D0A4BF4-ACE9-7334-C515-3576865E8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1387" y="8058404"/>
            <a:ext cx="5231856" cy="1421433"/>
          </a:xfrm>
          <a:prstGeom prst="wedgeRectCallout">
            <a:avLst>
              <a:gd name="adj1" fmla="val -48853"/>
              <a:gd name="adj2" fmla="val -90238"/>
            </a:avLst>
          </a:prstGeom>
          <a:solidFill>
            <a:schemeClr val="bg1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800" i="1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Tragfähigkeit als Grundvoraussetzung für den Energieeintrag beim Walzen</a:t>
            </a:r>
            <a:endParaRPr lang="de-DE" altLang="de-DE" sz="2800" dirty="0">
              <a:solidFill>
                <a:srgbClr val="3C8C1E"/>
              </a:solidFill>
              <a:latin typeface="Avenir" panose="020B0604020202020204" charset="0"/>
              <a:sym typeface="Wingdings" panose="05000000000000000000" pitchFamily="2" charset="2"/>
            </a:endParaRPr>
          </a:p>
        </p:txBody>
      </p:sp>
      <p:pic>
        <p:nvPicPr>
          <p:cNvPr id="16" name="4BB4C82B-6953-4D9A-BF3C-003688BCA47B">
            <a:extLst>
              <a:ext uri="{FF2B5EF4-FFF2-40B4-BE49-F238E27FC236}">
                <a16:creationId xmlns:a16="http://schemas.microsoft.com/office/drawing/2014/main" id="{6C73B4CC-D3F5-C57C-3EA4-11404136B7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1"/>
          <a:stretch>
            <a:fillRect/>
          </a:stretch>
        </p:blipFill>
        <p:spPr bwMode="auto">
          <a:xfrm flipH="1">
            <a:off x="9932917" y="5564739"/>
            <a:ext cx="2522369" cy="285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N:\ZN02\Austausch Qualitätssicherung\03 Baustellenchecks\Niedernfelder Brücke\Bilder\IMG_0128.JPG">
            <a:extLst>
              <a:ext uri="{FF2B5EF4-FFF2-40B4-BE49-F238E27FC236}">
                <a16:creationId xmlns:a16="http://schemas.microsoft.com/office/drawing/2014/main" id="{89B0A0DB-14B2-9B9E-6A21-7541B0E5E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2" t="23893" r="17634" b="5551"/>
          <a:stretch/>
        </p:blipFill>
        <p:spPr bwMode="auto">
          <a:xfrm>
            <a:off x="13563600" y="4029127"/>
            <a:ext cx="3375811" cy="341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E84B1B58-5DEF-2F94-D6F1-1C85B3170454}"/>
              </a:ext>
            </a:extLst>
          </p:cNvPr>
          <p:cNvSpPr txBox="1"/>
          <p:nvPr/>
        </p:nvSpPr>
        <p:spPr>
          <a:xfrm>
            <a:off x="13715290" y="6982902"/>
            <a:ext cx="2108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Quelle: M. Schünemann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4745F9F-6F1D-91BB-9E5E-2D911ABE36E1}"/>
              </a:ext>
            </a:extLst>
          </p:cNvPr>
          <p:cNvSpPr txBox="1"/>
          <p:nvPr/>
        </p:nvSpPr>
        <p:spPr>
          <a:xfrm>
            <a:off x="13715290" y="3467100"/>
            <a:ext cx="3086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>
                <a:solidFill>
                  <a:srgbClr val="C00000"/>
                </a:solidFill>
                <a:latin typeface="Avenir" panose="020B0604020202020204" charset="0"/>
              </a:rPr>
              <a:t>So bitte nicht!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0C14D5E5-05E4-1F48-533F-661BB50ACE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023" y="1992977"/>
            <a:ext cx="2562011" cy="3416014"/>
          </a:xfrm>
          <a:prstGeom prst="rect">
            <a:avLst/>
          </a:prstGeom>
        </p:spPr>
      </p:pic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ECDC0F6B-B856-40F4-CDA5-EC3ABB35FFA6}"/>
              </a:ext>
            </a:extLst>
          </p:cNvPr>
          <p:cNvSpPr/>
          <p:nvPr/>
        </p:nvSpPr>
        <p:spPr>
          <a:xfrm>
            <a:off x="4098005" y="5824756"/>
            <a:ext cx="909248" cy="461744"/>
          </a:xfrm>
          <a:prstGeom prst="rightArrow">
            <a:avLst/>
          </a:prstGeom>
          <a:solidFill>
            <a:schemeClr val="bg1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Pfeil: nach rechts 23">
            <a:extLst>
              <a:ext uri="{FF2B5EF4-FFF2-40B4-BE49-F238E27FC236}">
                <a16:creationId xmlns:a16="http://schemas.microsoft.com/office/drawing/2014/main" id="{61ECB6CE-BDE8-A167-9AD1-6E7A7BBE4A48}"/>
              </a:ext>
            </a:extLst>
          </p:cNvPr>
          <p:cNvSpPr/>
          <p:nvPr/>
        </p:nvSpPr>
        <p:spPr>
          <a:xfrm>
            <a:off x="9394038" y="5748556"/>
            <a:ext cx="909248" cy="461744"/>
          </a:xfrm>
          <a:prstGeom prst="rightArrow">
            <a:avLst/>
          </a:prstGeom>
          <a:solidFill>
            <a:schemeClr val="bg1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Foliennummernplatzhalter 3">
            <a:extLst>
              <a:ext uri="{FF2B5EF4-FFF2-40B4-BE49-F238E27FC236}">
                <a16:creationId xmlns:a16="http://schemas.microsoft.com/office/drawing/2014/main" id="{F883F09E-DCC0-9B69-3412-553967F73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52006" y="9520604"/>
            <a:ext cx="1295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65433E1-A543-E58F-3B1D-5DDFD2C0F990}"/>
              </a:ext>
            </a:extLst>
          </p:cNvPr>
          <p:cNvSpPr txBox="1"/>
          <p:nvPr/>
        </p:nvSpPr>
        <p:spPr>
          <a:xfrm>
            <a:off x="4310758" y="5101208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2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ACD7E33-D739-3C4F-DDC3-E9078E4964EA}"/>
              </a:ext>
            </a:extLst>
          </p:cNvPr>
          <p:cNvSpPr txBox="1"/>
          <p:nvPr/>
        </p:nvSpPr>
        <p:spPr>
          <a:xfrm rot="16200000">
            <a:off x="7304539" y="3717948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2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32E3513-B63F-8741-483F-BC3E1BB7B4AB}"/>
              </a:ext>
            </a:extLst>
          </p:cNvPr>
          <p:cNvSpPr txBox="1"/>
          <p:nvPr/>
        </p:nvSpPr>
        <p:spPr>
          <a:xfrm>
            <a:off x="1090587" y="5611229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2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7346614-E89C-6471-F8D5-D52FF7C0F056}"/>
              </a:ext>
            </a:extLst>
          </p:cNvPr>
          <p:cNvSpPr txBox="1"/>
          <p:nvPr/>
        </p:nvSpPr>
        <p:spPr>
          <a:xfrm>
            <a:off x="4692621" y="5569356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2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</p:spTree>
    <p:extLst>
      <p:ext uri="{BB962C8B-B14F-4D97-AF65-F5344CB8AC3E}">
        <p14:creationId xmlns:p14="http://schemas.microsoft.com/office/powerpoint/2010/main" val="298183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F7860D-53DA-406A-854B-70B6E6B4B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Überprüfung der Bohleneinstellung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C596E0-EDC4-5EDB-CFB2-9AA420CBA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Grafik 4" descr="Ein Bild, das draußen, Himmel, Wolke, Gelände enthält.&#10;&#10;Automatisch generierte Beschreibung">
            <a:extLst>
              <a:ext uri="{FF2B5EF4-FFF2-40B4-BE49-F238E27FC236}">
                <a16:creationId xmlns:a16="http://schemas.microsoft.com/office/drawing/2014/main" id="{D7ADFF41-DC63-15B9-3CF6-08DE0B9B74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51414" y="3116342"/>
            <a:ext cx="6096000" cy="3429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73F309C-DE43-B04B-DCC1-082337442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782842"/>
            <a:ext cx="8099322" cy="6074492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6DCB33DE-D507-7B28-273C-575B4EFAA0DE}"/>
              </a:ext>
            </a:extLst>
          </p:cNvPr>
          <p:cNvSpPr/>
          <p:nvPr/>
        </p:nvSpPr>
        <p:spPr>
          <a:xfrm>
            <a:off x="5856514" y="4468454"/>
            <a:ext cx="228600" cy="171012"/>
          </a:xfrm>
          <a:prstGeom prst="ellipse">
            <a:avLst/>
          </a:prstGeom>
          <a:solidFill>
            <a:schemeClr val="bg1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F46F9640-71BC-3394-D852-EA5AE095514A}"/>
              </a:ext>
            </a:extLst>
          </p:cNvPr>
          <p:cNvSpPr/>
          <p:nvPr/>
        </p:nvSpPr>
        <p:spPr>
          <a:xfrm>
            <a:off x="6466114" y="4501111"/>
            <a:ext cx="228600" cy="171012"/>
          </a:xfrm>
          <a:prstGeom prst="ellipse">
            <a:avLst/>
          </a:prstGeom>
          <a:solidFill>
            <a:schemeClr val="bg1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A0FD8686-9EC9-9D70-8F45-1A43B6E1983E}"/>
              </a:ext>
            </a:extLst>
          </p:cNvPr>
          <p:cNvSpPr/>
          <p:nvPr/>
        </p:nvSpPr>
        <p:spPr>
          <a:xfrm>
            <a:off x="5268685" y="4415605"/>
            <a:ext cx="228600" cy="171012"/>
          </a:xfrm>
          <a:prstGeom prst="ellipse">
            <a:avLst/>
          </a:prstGeom>
          <a:solidFill>
            <a:schemeClr val="bg1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DFC58DE-DF93-BED8-58B2-A7CC2C703044}"/>
              </a:ext>
            </a:extLst>
          </p:cNvPr>
          <p:cNvSpPr/>
          <p:nvPr/>
        </p:nvSpPr>
        <p:spPr>
          <a:xfrm>
            <a:off x="7075714" y="4548517"/>
            <a:ext cx="228600" cy="171012"/>
          </a:xfrm>
          <a:prstGeom prst="ellipse">
            <a:avLst/>
          </a:prstGeom>
          <a:solidFill>
            <a:schemeClr val="bg1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B184BADC-B872-D5CC-7E2F-20484602DB7F}"/>
              </a:ext>
            </a:extLst>
          </p:cNvPr>
          <p:cNvSpPr/>
          <p:nvPr/>
        </p:nvSpPr>
        <p:spPr>
          <a:xfrm>
            <a:off x="11125200" y="6134100"/>
            <a:ext cx="228600" cy="171012"/>
          </a:xfrm>
          <a:prstGeom prst="ellipse">
            <a:avLst/>
          </a:prstGeom>
          <a:solidFill>
            <a:schemeClr val="bg1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E08A2B5-E868-EB5E-FA49-513C763F807A}"/>
              </a:ext>
            </a:extLst>
          </p:cNvPr>
          <p:cNvSpPr/>
          <p:nvPr/>
        </p:nvSpPr>
        <p:spPr>
          <a:xfrm>
            <a:off x="12039600" y="6134100"/>
            <a:ext cx="228600" cy="171012"/>
          </a:xfrm>
          <a:prstGeom prst="ellipse">
            <a:avLst/>
          </a:prstGeom>
          <a:solidFill>
            <a:schemeClr val="bg1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69E6BFA6-8B74-7087-B9EA-DC797BBFE33E}"/>
              </a:ext>
            </a:extLst>
          </p:cNvPr>
          <p:cNvSpPr/>
          <p:nvPr/>
        </p:nvSpPr>
        <p:spPr>
          <a:xfrm>
            <a:off x="12839700" y="6150429"/>
            <a:ext cx="228600" cy="171012"/>
          </a:xfrm>
          <a:prstGeom prst="ellipse">
            <a:avLst/>
          </a:prstGeom>
          <a:solidFill>
            <a:schemeClr val="bg1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5947CBB2-F764-7CCF-D0D1-C34432CB377D}"/>
              </a:ext>
            </a:extLst>
          </p:cNvPr>
          <p:cNvSpPr/>
          <p:nvPr/>
        </p:nvSpPr>
        <p:spPr>
          <a:xfrm>
            <a:off x="14782800" y="6438900"/>
            <a:ext cx="228600" cy="171012"/>
          </a:xfrm>
          <a:prstGeom prst="ellipse">
            <a:avLst/>
          </a:prstGeom>
          <a:solidFill>
            <a:schemeClr val="bg1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4305B01-8BB5-61AB-A814-3DA0A659161C}"/>
              </a:ext>
            </a:extLst>
          </p:cNvPr>
          <p:cNvSpPr/>
          <p:nvPr/>
        </p:nvSpPr>
        <p:spPr>
          <a:xfrm>
            <a:off x="15801635" y="6438900"/>
            <a:ext cx="228600" cy="171012"/>
          </a:xfrm>
          <a:prstGeom prst="ellipse">
            <a:avLst/>
          </a:prstGeom>
          <a:solidFill>
            <a:schemeClr val="bg1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47820144-AAC0-FE73-6D07-76E70E540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600" y="1607262"/>
            <a:ext cx="4648200" cy="1302635"/>
          </a:xfrm>
          <a:prstGeom prst="wedgeRectCallout">
            <a:avLst>
              <a:gd name="adj1" fmla="val -27482"/>
              <a:gd name="adj2" fmla="val 89712"/>
            </a:avLst>
          </a:prstGeom>
          <a:solidFill>
            <a:srgbClr val="3C8C1E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dirty="0">
                <a:solidFill>
                  <a:schemeClr val="bg1"/>
                </a:solidFill>
                <a:latin typeface="Avenir" panose="020B0604020202020204" charset="0"/>
                <a:sym typeface="Wingdings" panose="05000000000000000000" pitchFamily="2" charset="2"/>
              </a:rPr>
              <a:t>Messung zur Überprüfung der gleichmäßigen Vorverdichtung der Bohlen beider Fertiger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418FB2C-6538-5F3F-F3EE-86804F2DB8CA}"/>
              </a:ext>
            </a:extLst>
          </p:cNvPr>
          <p:cNvSpPr/>
          <p:nvPr/>
        </p:nvSpPr>
        <p:spPr>
          <a:xfrm>
            <a:off x="9829800" y="7048500"/>
            <a:ext cx="2590800" cy="590225"/>
          </a:xfrm>
          <a:prstGeom prst="rect">
            <a:avLst/>
          </a:prstGeom>
          <a:solidFill>
            <a:schemeClr val="bg1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3E8940"/>
                </a:solidFill>
                <a:latin typeface="Avenir" panose="020B0604020202020204" charset="0"/>
              </a:rPr>
              <a:t>mögliche Messpunkte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A6EFF315-5E0E-1890-9287-12F121640973}"/>
              </a:ext>
            </a:extLst>
          </p:cNvPr>
          <p:cNvSpPr/>
          <p:nvPr/>
        </p:nvSpPr>
        <p:spPr>
          <a:xfrm>
            <a:off x="4904014" y="7059254"/>
            <a:ext cx="2590800" cy="590225"/>
          </a:xfrm>
          <a:prstGeom prst="rect">
            <a:avLst/>
          </a:prstGeom>
          <a:solidFill>
            <a:schemeClr val="bg1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3E8940"/>
                </a:solidFill>
                <a:latin typeface="Avenir" panose="020B0604020202020204" charset="0"/>
              </a:rPr>
              <a:t>mögliche Messpunkte</a:t>
            </a:r>
          </a:p>
        </p:txBody>
      </p:sp>
      <p:sp>
        <p:nvSpPr>
          <p:cNvPr id="20" name="AutoShape 4">
            <a:extLst>
              <a:ext uri="{FF2B5EF4-FFF2-40B4-BE49-F238E27FC236}">
                <a16:creationId xmlns:a16="http://schemas.microsoft.com/office/drawing/2014/main" id="{8C8ABC3B-C05E-A1F6-5E75-721254F8D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5678" y="5033423"/>
            <a:ext cx="3009900" cy="1576489"/>
          </a:xfrm>
          <a:prstGeom prst="wedgeRectCallout">
            <a:avLst>
              <a:gd name="adj1" fmla="val 72635"/>
              <a:gd name="adj2" fmla="val -79511"/>
            </a:avLst>
          </a:prstGeom>
          <a:solidFill>
            <a:srgbClr val="3C8C1E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dirty="0">
                <a:solidFill>
                  <a:schemeClr val="bg1"/>
                </a:solidFill>
                <a:latin typeface="Avenir" panose="020B0604020202020204" charset="0"/>
                <a:sym typeface="Wingdings" panose="05000000000000000000" pitchFamily="2" charset="2"/>
              </a:rPr>
              <a:t>Messung zur Überprüfung der Funktionalität der Ausfahrteile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7F7A47A-5F8F-1843-4AD5-8BDBE04ABA53}"/>
              </a:ext>
            </a:extLst>
          </p:cNvPr>
          <p:cNvSpPr txBox="1"/>
          <p:nvPr/>
        </p:nvSpPr>
        <p:spPr>
          <a:xfrm>
            <a:off x="4562135" y="1825822"/>
            <a:ext cx="1954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Quelle: Thomas Behle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58905890-7E5C-3FB4-819C-DEE24141A2FF}"/>
              </a:ext>
            </a:extLst>
          </p:cNvPr>
          <p:cNvSpPr/>
          <p:nvPr/>
        </p:nvSpPr>
        <p:spPr>
          <a:xfrm>
            <a:off x="4484914" y="8115300"/>
            <a:ext cx="12736286" cy="86756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venir" panose="020B0604020202020204" charset="0"/>
              </a:rPr>
              <a:t>WICHTIG: Keine Aussage zur absoluten Vorverdichtung durch die Einbaubohle möglich !!!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B11E410-1F39-F46C-1317-1268C8A365D1}"/>
              </a:ext>
            </a:extLst>
          </p:cNvPr>
          <p:cNvSpPr txBox="1"/>
          <p:nvPr/>
        </p:nvSpPr>
        <p:spPr>
          <a:xfrm>
            <a:off x="13710541" y="7436114"/>
            <a:ext cx="3475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4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</p:spTree>
    <p:extLst>
      <p:ext uri="{BB962C8B-B14F-4D97-AF65-F5344CB8AC3E}">
        <p14:creationId xmlns:p14="http://schemas.microsoft.com/office/powerpoint/2010/main" val="26501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6EB9D59-B670-48A5-E743-279200D55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Terminologien zum Walzen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E5E10BD-7E54-2B84-7F43-601FAC253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257300"/>
            <a:ext cx="16611600" cy="822166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de-DE" b="0" dirty="0"/>
              <a:t>Walzschema:		systematisches Überrollen der zu verdichtenden Schicht 							entsprechend den asphalttechnologischen Gegebenheiten zur 						Erzielung einer gleichmäßigen Verdichtung über die gesamte 						Fläche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de-DE" dirty="0" err="1"/>
              <a:t>Walzzeit</a:t>
            </a:r>
            <a:r>
              <a:rPr lang="de-DE" dirty="0"/>
              <a:t>:		Zeit des effektiven Walzeinsatzes für das Vorwalzen und die 						Hauptverdichtung</a:t>
            </a:r>
            <a:endParaRPr lang="de-DE" b="0" dirty="0"/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de-DE" b="0" dirty="0"/>
              <a:t>Walzübergang:	eine einzelne Fahrt einer Walze</a:t>
            </a:r>
            <a:r>
              <a:rPr lang="de-DE" dirty="0"/>
              <a:t>, d.h. eine Vorwärts- oder eine 						Rückwärtsfahrt</a:t>
            </a:r>
          </a:p>
          <a:p>
            <a:pPr algn="just">
              <a:lnSpc>
                <a:spcPct val="115000"/>
              </a:lnSpc>
              <a:spcAft>
                <a:spcPts val="900"/>
              </a:spcAft>
            </a:pPr>
            <a:r>
              <a:rPr lang="de-DE" dirty="0" err="1"/>
              <a:t>Walzgang</a:t>
            </a:r>
            <a:r>
              <a:rPr lang="de-DE" dirty="0"/>
              <a:t>:		zweimaliges Walzen einer Fläche, d.h. eine Fahrt hin </a:t>
            </a:r>
            <a:r>
              <a:rPr lang="de-DE" u="sng" dirty="0"/>
              <a:t>und</a:t>
            </a:r>
            <a:r>
              <a:rPr lang="de-DE" dirty="0"/>
              <a:t> zurück</a:t>
            </a:r>
            <a:endParaRPr lang="de-DE" b="0" dirty="0"/>
          </a:p>
          <a:p>
            <a:pPr algn="just">
              <a:lnSpc>
                <a:spcPct val="115000"/>
              </a:lnSpc>
              <a:spcAft>
                <a:spcPts val="900"/>
              </a:spcAft>
            </a:pPr>
            <a:r>
              <a:rPr lang="de-DE" b="0" dirty="0"/>
              <a:t>Walzgruppe:		1. Walzgruppe „Hauptverdichtung“ </a:t>
            </a:r>
            <a:endParaRPr lang="de-DE" dirty="0"/>
          </a:p>
          <a:p>
            <a:pPr marL="0" indent="0" algn="just">
              <a:lnSpc>
                <a:spcPct val="115000"/>
              </a:lnSpc>
              <a:spcAft>
                <a:spcPts val="900"/>
              </a:spcAft>
              <a:buNone/>
            </a:pPr>
            <a:r>
              <a:rPr lang="de-DE" b="0" dirty="0"/>
              <a:t>  </a:t>
            </a:r>
            <a:r>
              <a:rPr lang="de-DE" dirty="0"/>
              <a:t>				</a:t>
            </a:r>
            <a:r>
              <a:rPr lang="de-DE" b="0" dirty="0"/>
              <a:t>2. Walzgruppe „Abstumpfen“</a:t>
            </a:r>
          </a:p>
          <a:p>
            <a:pPr marL="0" indent="0" algn="just">
              <a:lnSpc>
                <a:spcPct val="115000"/>
              </a:lnSpc>
              <a:spcAft>
                <a:spcPts val="900"/>
              </a:spcAft>
              <a:buNone/>
            </a:pPr>
            <a:r>
              <a:rPr lang="de-DE" dirty="0"/>
              <a:t>				3. Walzgruppe „Bügeln“ </a:t>
            </a:r>
            <a:endParaRPr lang="de-DE" b="0" dirty="0"/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de-DE" b="0" dirty="0"/>
              <a:t>Walzbahnlänge:	zurückgelegter Weg einer Bahn einer Walze, bevor sie reversiert</a:t>
            </a:r>
            <a:endParaRPr lang="de-DE" dirty="0"/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81BAE293-330D-627F-1698-E8C5412A1CB9}"/>
              </a:ext>
            </a:extLst>
          </p:cNvPr>
          <p:cNvSpPr txBox="1">
            <a:spLocks/>
          </p:cNvSpPr>
          <p:nvPr/>
        </p:nvSpPr>
        <p:spPr>
          <a:xfrm>
            <a:off x="16052006" y="9520604"/>
            <a:ext cx="1295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1E2B622-5C2B-46CB-9AD2-CFF27035BC98}" type="slidenum">
              <a:rPr lang="de-DE" smtClean="0"/>
              <a:pPr algn="r"/>
              <a:t>16</a:t>
            </a:fld>
            <a:endParaRPr lang="de-DE" dirty="0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7A8039FF-9F1B-D2D6-FA54-2C7A3F308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0" y="6362700"/>
            <a:ext cx="6055620" cy="1981200"/>
          </a:xfrm>
          <a:prstGeom prst="wedgeRectCallout">
            <a:avLst>
              <a:gd name="adj1" fmla="val -54661"/>
              <a:gd name="adj2" fmla="val -20756"/>
            </a:avLst>
          </a:prstGeom>
          <a:solidFill>
            <a:srgbClr val="3C8C1E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dirty="0">
                <a:solidFill>
                  <a:schemeClr val="bg1"/>
                </a:solidFill>
                <a:latin typeface="Avenir" panose="020B0604020202020204" charset="0"/>
                <a:sym typeface="Wingdings" panose="05000000000000000000" pitchFamily="2" charset="2"/>
              </a:rPr>
              <a:t>Bei TA in den meisten Situationen eher 2 Walzgruppen, z. B. 1. Hauptverdichtung, 2. Bügeln/Abstumpfen.</a:t>
            </a:r>
          </a:p>
          <a:p>
            <a:pPr algn="ctr"/>
            <a:r>
              <a:rPr lang="de-DE" altLang="de-DE" dirty="0">
                <a:solidFill>
                  <a:schemeClr val="bg1"/>
                </a:solidFill>
                <a:latin typeface="Avenir" panose="020B0604020202020204" charset="0"/>
                <a:sym typeface="Wingdings" panose="05000000000000000000" pitchFamily="2" charset="2"/>
              </a:rPr>
              <a:t>Ausnahme mit weiterhin 3 Walzgruppen: Dicke Schichten und Kompaktasphalt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4077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7023">
        <p159:morph option="byObject"/>
      </p:transition>
    </mc:Choice>
    <mc:Fallback xmlns="">
      <p:transition spd="slow" advTm="970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  <p:extLst>
    <p:ext uri="{E180D4A7-C9FB-4DFB-919C-405C955672EB}">
      <p14:showEvtLst xmlns:p14="http://schemas.microsoft.com/office/powerpoint/2010/main">
        <p14:playEvt time="20014" objId="7"/>
        <p14:stopEvt time="27119" objId="7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505EE-F9E7-9982-3960-4BB5D2573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C31D0BA-7053-989C-72B0-7328E786F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Festlegung des vorgesehenen Walzschemas in der Planung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1FD0812-0DF3-73ED-8A0A-38A31C5D0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17638"/>
            <a:ext cx="16611600" cy="8221662"/>
          </a:xfrm>
        </p:spPr>
        <p:txBody>
          <a:bodyPr>
            <a:normAutofit/>
          </a:bodyPr>
          <a:lstStyle/>
          <a:p>
            <a:pPr marL="0" indent="0">
              <a:spcAft>
                <a:spcPts val="900"/>
              </a:spcAft>
              <a:buNone/>
            </a:pPr>
            <a:r>
              <a:rPr lang="de-DE" dirty="0"/>
              <a:t>Unter Berücksichtigung der Baufeldgeometrie, der Walz- und Fertigerflächenleistung sowie des Wetters ist ein Walzschema zu erarbeiten, das folgende Vorgaben für den/die Walzenfahrer beinhalten muss: </a:t>
            </a:r>
          </a:p>
          <a:p>
            <a:pPr marL="0" indent="0">
              <a:spcAft>
                <a:spcPts val="900"/>
              </a:spcAft>
              <a:buNone/>
            </a:pPr>
            <a:endParaRPr lang="de-DE" dirty="0"/>
          </a:p>
          <a:p>
            <a:pPr marL="0" indent="0">
              <a:spcAft>
                <a:spcPts val="900"/>
              </a:spcAft>
              <a:buNone/>
            </a:pPr>
            <a:endParaRPr lang="de-DE" dirty="0"/>
          </a:p>
          <a:p>
            <a:pPr marL="0" indent="0">
              <a:spcAft>
                <a:spcPts val="900"/>
              </a:spcAft>
              <a:buNone/>
            </a:pPr>
            <a:endParaRPr lang="de-DE" sz="2400" dirty="0"/>
          </a:p>
          <a:p>
            <a:pPr marL="0" indent="0">
              <a:spcAft>
                <a:spcPts val="900"/>
              </a:spcAft>
              <a:buNone/>
            </a:pPr>
            <a:endParaRPr lang="de-DE" sz="1400" b="1" dirty="0">
              <a:solidFill>
                <a:srgbClr val="3C8C1E"/>
              </a:solidFill>
            </a:endParaRPr>
          </a:p>
          <a:p>
            <a:pPr marL="0" indent="0">
              <a:spcAft>
                <a:spcPts val="900"/>
              </a:spcAft>
              <a:buNone/>
            </a:pPr>
            <a:r>
              <a:rPr lang="de-DE" b="1" dirty="0">
                <a:solidFill>
                  <a:srgbClr val="3C8C1E"/>
                </a:solidFill>
              </a:rPr>
              <a:t>Empfehlungen:</a:t>
            </a:r>
          </a:p>
          <a:p>
            <a:pPr indent="376238">
              <a:spcAft>
                <a:spcPts val="900"/>
              </a:spcAft>
              <a:buFont typeface="Avenir" panose="020B0604020202020204" charset="0"/>
              <a:buChar char="►"/>
            </a:pPr>
            <a:r>
              <a:rPr lang="de-DE" dirty="0"/>
              <a:t>	 ca. eine Walze je 2 m Bohlenbreite einplanen</a:t>
            </a:r>
          </a:p>
          <a:p>
            <a:pPr indent="376238">
              <a:spcAft>
                <a:spcPts val="900"/>
              </a:spcAft>
              <a:buFont typeface="Avenir" panose="020B0604020202020204" charset="0"/>
              <a:buChar char="►"/>
            </a:pPr>
            <a:r>
              <a:rPr lang="de-DE" dirty="0"/>
              <a:t>	 gleichmäßige Verteilung der Walzbahnen und der Walzübergänge über die 	 	 Einbaubreite und Länge des Walzfeldes anzustreben</a:t>
            </a:r>
          </a:p>
          <a:p>
            <a:pPr indent="376238">
              <a:spcAft>
                <a:spcPts val="900"/>
              </a:spcAft>
              <a:buFont typeface="Avenir" panose="020B0604020202020204" charset="0"/>
              <a:buChar char="►"/>
            </a:pPr>
            <a:r>
              <a:rPr lang="de-DE" dirty="0"/>
              <a:t>	bei großen Einbaubreiten ab ca. 6,5 m ist der parallele Einsatz von Walzen mit 	gleichen Verdichtungseigenschaften sinnvoll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0737BB4-5A71-D23F-A528-53C3CC06051E}"/>
              </a:ext>
            </a:extLst>
          </p:cNvPr>
          <p:cNvSpPr txBox="1"/>
          <p:nvPr/>
        </p:nvSpPr>
        <p:spPr>
          <a:xfrm>
            <a:off x="1524000" y="3044497"/>
            <a:ext cx="14097000" cy="2311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lnSpc>
                <a:spcPct val="120000"/>
              </a:lnSpc>
              <a:spcBef>
                <a:spcPts val="0"/>
              </a:spcBef>
              <a:spcAft>
                <a:spcPts val="450"/>
              </a:spcAft>
              <a:buClrTx/>
              <a:buFont typeface="Avenir" panose="020B0604020202020204" charset="0"/>
              <a:buChar char="►"/>
            </a:pPr>
            <a:r>
              <a:rPr lang="de-DE" sz="2800" dirty="0">
                <a:solidFill>
                  <a:srgbClr val="C00000"/>
                </a:solidFill>
                <a:latin typeface="Avenir" panose="020B0604020202020204" charset="0"/>
              </a:rPr>
              <a:t>Anzahl und Typ(en) der Walzen, 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spcAft>
                <a:spcPts val="450"/>
              </a:spcAft>
              <a:buClrTx/>
              <a:buFont typeface="Avenir" panose="020B0604020202020204" charset="0"/>
              <a:buChar char="►"/>
            </a:pPr>
            <a:r>
              <a:rPr lang="de-DE" sz="2800" dirty="0">
                <a:solidFill>
                  <a:srgbClr val="C00000"/>
                </a:solidFill>
                <a:latin typeface="Avenir" panose="020B0604020202020204" charset="0"/>
              </a:rPr>
              <a:t>Zuordnung der Walzbahnen, 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spcAft>
                <a:spcPts val="450"/>
              </a:spcAft>
              <a:buClrTx/>
              <a:buFont typeface="Avenir" panose="020B0604020202020204" charset="0"/>
              <a:buChar char="►"/>
            </a:pPr>
            <a:r>
              <a:rPr lang="de-DE" sz="2800" dirty="0">
                <a:solidFill>
                  <a:srgbClr val="C00000"/>
                </a:solidFill>
                <a:latin typeface="Avenir" panose="020B0604020202020204" charset="0"/>
              </a:rPr>
              <a:t>Anzahl und Reihenfolge der statischen und/oder dynamischen Walzübergänge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spcAft>
                <a:spcPts val="450"/>
              </a:spcAft>
              <a:buClrTx/>
              <a:buFont typeface="Avenir" panose="020B0604020202020204" charset="0"/>
              <a:buChar char="►"/>
            </a:pPr>
            <a:r>
              <a:rPr lang="de-DE" sz="2800" dirty="0">
                <a:solidFill>
                  <a:srgbClr val="C00000"/>
                </a:solidFill>
                <a:latin typeface="Avenir" panose="020B0604020202020204" charset="0"/>
              </a:rPr>
              <a:t>Walzgeschwindigkeit(en) und Walzbahnlänge(n) 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1597144-BF61-41BE-B703-EB94E65E348E}"/>
              </a:ext>
            </a:extLst>
          </p:cNvPr>
          <p:cNvSpPr/>
          <p:nvPr/>
        </p:nvSpPr>
        <p:spPr>
          <a:xfrm>
            <a:off x="1066800" y="5448300"/>
            <a:ext cx="15925800" cy="3657600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8B91ADF2-985B-233D-9328-433F5371143F}"/>
              </a:ext>
            </a:extLst>
          </p:cNvPr>
          <p:cNvSpPr txBox="1">
            <a:spLocks/>
          </p:cNvSpPr>
          <p:nvPr/>
        </p:nvSpPr>
        <p:spPr>
          <a:xfrm>
            <a:off x="16052006" y="9520604"/>
            <a:ext cx="1295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1E2B622-5C2B-46CB-9AD2-CFF27035BC98}" type="slidenum">
              <a:rPr lang="de-DE" smtClean="0"/>
              <a:pPr algn="r"/>
              <a:t>17</a:t>
            </a:fld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7817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7023">
        <p159:morph option="byObject"/>
      </p:transition>
    </mc:Choice>
    <mc:Fallback xmlns="">
      <p:transition spd="slow" advTm="970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  <p:extLst>
    <p:ext uri="{E180D4A7-C9FB-4DFB-919C-405C955672EB}">
      <p14:showEvtLst xmlns:p14="http://schemas.microsoft.com/office/powerpoint/2010/main">
        <p14:playEvt time="20014" objId="7"/>
        <p14:stopEvt time="27119" objId="7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8CE3C-BD55-0B76-7ADE-2E75243CE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092AC434-228A-6F75-4C68-012DBD143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Festlegung des vorgesehenen Walzschemas - Planung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EFEB458-7800-0084-E45F-753135749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680" y="2604499"/>
            <a:ext cx="8028639" cy="349777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D770284-281A-28E9-B18E-B18F842CB1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4883" y="2705704"/>
            <a:ext cx="3775782" cy="3497771"/>
          </a:xfrm>
          <a:prstGeom prst="rect">
            <a:avLst/>
          </a:prstGeom>
          <a:ln>
            <a:noFill/>
          </a:ln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3EDEFA54-3686-7EA1-807E-45A2D0C49EA8}"/>
              </a:ext>
            </a:extLst>
          </p:cNvPr>
          <p:cNvSpPr txBox="1"/>
          <p:nvPr/>
        </p:nvSpPr>
        <p:spPr>
          <a:xfrm>
            <a:off x="1480382" y="1485900"/>
            <a:ext cx="6899441" cy="1015663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lang verdichtbares Asphaltmischgut</a:t>
            </a:r>
          </a:p>
          <a:p>
            <a:pPr algn="ctr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Walzbahnen (ca. 50 - 60 m)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ACED15B-52EF-0A92-F12F-28C0FBC602F3}"/>
              </a:ext>
            </a:extLst>
          </p:cNvPr>
          <p:cNvSpPr txBox="1"/>
          <p:nvPr/>
        </p:nvSpPr>
        <p:spPr>
          <a:xfrm>
            <a:off x="9644539" y="1588836"/>
            <a:ext cx="6899441" cy="1015663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kurz verdichtbares Asphaltmischgut</a:t>
            </a:r>
          </a:p>
          <a:p>
            <a:pPr algn="ctr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Walzbahnen (ca. 25 - 35 m)</a:t>
            </a:r>
          </a:p>
        </p:txBody>
      </p:sp>
      <p:sp>
        <p:nvSpPr>
          <p:cNvPr id="12" name="Sprechblase: rechteckig 11">
            <a:extLst>
              <a:ext uri="{FF2B5EF4-FFF2-40B4-BE49-F238E27FC236}">
                <a16:creationId xmlns:a16="http://schemas.microsoft.com/office/drawing/2014/main" id="{9788F620-A83E-EB05-F343-7A781165E440}"/>
              </a:ext>
            </a:extLst>
          </p:cNvPr>
          <p:cNvSpPr/>
          <p:nvPr/>
        </p:nvSpPr>
        <p:spPr>
          <a:xfrm>
            <a:off x="2133600" y="7278245"/>
            <a:ext cx="5489076" cy="1475198"/>
          </a:xfrm>
          <a:prstGeom prst="wedgeRectCallout">
            <a:avLst>
              <a:gd name="adj1" fmla="val 62711"/>
              <a:gd name="adj2" fmla="val -134840"/>
            </a:avLst>
          </a:prstGeom>
          <a:solidFill>
            <a:srgbClr val="3E8940"/>
          </a:solidFill>
          <a:ln w="38100"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Berücksichtigung des Abkühlverhaltens bei Festlegung von Walzbahnlängen</a:t>
            </a:r>
          </a:p>
        </p:txBody>
      </p:sp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0EE2DDD4-6ABB-31CE-5DFB-21B3802673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017471"/>
              </p:ext>
            </p:extLst>
          </p:nvPr>
        </p:nvGraphicFramePr>
        <p:xfrm>
          <a:off x="8686800" y="6948726"/>
          <a:ext cx="5674986" cy="2091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69416">
                  <a:extLst>
                    <a:ext uri="{9D8B030D-6E8A-4147-A177-3AD203B41FA5}">
                      <a16:colId xmlns:a16="http://schemas.microsoft.com/office/drawing/2014/main" val="3324556814"/>
                    </a:ext>
                  </a:extLst>
                </a:gridCol>
                <a:gridCol w="2905570">
                  <a:extLst>
                    <a:ext uri="{9D8B030D-6E8A-4147-A177-3AD203B41FA5}">
                      <a16:colId xmlns:a16="http://schemas.microsoft.com/office/drawing/2014/main" val="38176481"/>
                    </a:ext>
                  </a:extLst>
                </a:gridCol>
              </a:tblGrid>
              <a:tr h="582930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Dicke der Schicht</a:t>
                      </a:r>
                    </a:p>
                  </a:txBody>
                  <a:tcPr marL="137160" marR="137160" marT="68580" marB="68580">
                    <a:solidFill>
                      <a:srgbClr val="3E89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Walzbahnlänge</a:t>
                      </a:r>
                    </a:p>
                  </a:txBody>
                  <a:tcPr marL="137160" marR="137160" marT="68580" marB="68580">
                    <a:solidFill>
                      <a:srgbClr val="3E89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703941"/>
                  </a:ext>
                </a:extLst>
              </a:tr>
              <a:tr h="499348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latin typeface="Avenir" panose="020B0604020202020204" charset="0"/>
                        </a:rPr>
                        <a:t>≤ 5 cm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latin typeface="Avenir" panose="020B0604020202020204" charset="0"/>
                        </a:rPr>
                        <a:t>30 m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621759815"/>
                  </a:ext>
                </a:extLst>
              </a:tr>
              <a:tr h="499348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latin typeface="Avenir" panose="020B0604020202020204" charset="0"/>
                        </a:rPr>
                        <a:t>&gt; 5 bis 9 cm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latin typeface="Avenir" panose="020B0604020202020204" charset="0"/>
                        </a:rPr>
                        <a:t>40 m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86687863"/>
                  </a:ext>
                </a:extLst>
              </a:tr>
              <a:tr h="499348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latin typeface="Avenir" panose="020B0604020202020204" charset="0"/>
                        </a:rPr>
                        <a:t>≥ 9 cm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latin typeface="Avenir" panose="020B0604020202020204" charset="0"/>
                        </a:rPr>
                        <a:t>50 m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714407857"/>
                  </a:ext>
                </a:extLst>
              </a:tr>
            </a:tbl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0027E49E-6BD7-2EB1-CDC9-647617266F59}"/>
              </a:ext>
            </a:extLst>
          </p:cNvPr>
          <p:cNvSpPr txBox="1"/>
          <p:nvPr/>
        </p:nvSpPr>
        <p:spPr>
          <a:xfrm>
            <a:off x="8686800" y="6397352"/>
            <a:ext cx="56749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b="1" dirty="0">
                <a:latin typeface="Arial" panose="020B0604020202020204" pitchFamily="34" charset="0"/>
                <a:cs typeface="Arial" panose="020B0604020202020204" pitchFamily="34" charset="0"/>
              </a:rPr>
              <a:t>Empfehlung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2C73A1C-8029-AAF1-3146-1D84BD03BE48}"/>
              </a:ext>
            </a:extLst>
          </p:cNvPr>
          <p:cNvSpPr txBox="1"/>
          <p:nvPr/>
        </p:nvSpPr>
        <p:spPr>
          <a:xfrm>
            <a:off x="1034143" y="6102270"/>
            <a:ext cx="681116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dirty="0">
                <a:latin typeface="Avenir" panose="020B0604020202020204" charset="0"/>
                <a:cs typeface="Arial" panose="020B0604020202020204" pitchFamily="34" charset="0"/>
              </a:rPr>
              <a:t>Quelle: TPA GmbH</a:t>
            </a:r>
          </a:p>
        </p:txBody>
      </p:sp>
      <p:sp>
        <p:nvSpPr>
          <p:cNvPr id="2" name="Foliennummernplatzhalter 3">
            <a:extLst>
              <a:ext uri="{FF2B5EF4-FFF2-40B4-BE49-F238E27FC236}">
                <a16:creationId xmlns:a16="http://schemas.microsoft.com/office/drawing/2014/main" id="{2A22B00A-132C-97D5-96DB-CA06B9022225}"/>
              </a:ext>
            </a:extLst>
          </p:cNvPr>
          <p:cNvSpPr txBox="1">
            <a:spLocks/>
          </p:cNvSpPr>
          <p:nvPr/>
        </p:nvSpPr>
        <p:spPr>
          <a:xfrm>
            <a:off x="16052006" y="9520604"/>
            <a:ext cx="1295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1E2B622-5C2B-46CB-9AD2-CFF27035BC98}" type="slidenum">
              <a:rPr lang="de-DE" smtClean="0"/>
              <a:pPr algn="r"/>
              <a:t>18</a:t>
            </a:fld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9A63683-0290-42C9-17AC-C00A8DFC601C}"/>
              </a:ext>
            </a:extLst>
          </p:cNvPr>
          <p:cNvSpPr txBox="1"/>
          <p:nvPr/>
        </p:nvSpPr>
        <p:spPr>
          <a:xfrm>
            <a:off x="10956204" y="6131555"/>
            <a:ext cx="681116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dirty="0">
                <a:latin typeface="Avenir" panose="020B0604020202020204" charset="0"/>
                <a:cs typeface="Arial" panose="020B0604020202020204" pitchFamily="34" charset="0"/>
              </a:rPr>
              <a:t>Quelle: TPA GmbH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9011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7023">
        <p159:morph option="byObject"/>
      </p:transition>
    </mc:Choice>
    <mc:Fallback xmlns="">
      <p:transition spd="slow" advTm="970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/>
      <p:bldP spid="16" grpId="0"/>
      <p:bldP spid="3" grpId="0"/>
    </p:bldLst>
  </p:timing>
  <p:extLst>
    <p:ext uri="{E180D4A7-C9FB-4DFB-919C-405C955672EB}">
      <p14:showEvtLst xmlns:p14="http://schemas.microsoft.com/office/powerpoint/2010/main">
        <p14:playEvt time="20014" objId="7"/>
        <p14:stopEvt time="27119" objId="7"/>
      </p14:showEvt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503C0-44F3-DE58-C947-6A769DA20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33" descr="Ein Bild, das draußen, Gelände, Straße, Pflanze enthält.&#10;&#10;Automatisch generierte Beschreibung">
            <a:extLst>
              <a:ext uri="{FF2B5EF4-FFF2-40B4-BE49-F238E27FC236}">
                <a16:creationId xmlns:a16="http://schemas.microsoft.com/office/drawing/2014/main" id="{FFF24FBA-C5A0-43F1-6B60-9DF8236A51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85" y="1930636"/>
            <a:ext cx="7032013" cy="3955506"/>
          </a:xfrm>
          <a:prstGeom prst="rect">
            <a:avLst/>
          </a:prstGeom>
        </p:spPr>
      </p:pic>
      <p:sp>
        <p:nvSpPr>
          <p:cNvPr id="27" name="Rechteck 26">
            <a:extLst>
              <a:ext uri="{FF2B5EF4-FFF2-40B4-BE49-F238E27FC236}">
                <a16:creationId xmlns:a16="http://schemas.microsoft.com/office/drawing/2014/main" id="{033AD687-52B9-64DC-8942-689FBD22BE05}"/>
              </a:ext>
            </a:extLst>
          </p:cNvPr>
          <p:cNvSpPr/>
          <p:nvPr/>
        </p:nvSpPr>
        <p:spPr>
          <a:xfrm>
            <a:off x="8420517" y="1938886"/>
            <a:ext cx="8789797" cy="678475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9FC07E6-1C1B-3D70-CD4E-346228545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Ermittlung des Raumdichtemaximums</a:t>
            </a:r>
          </a:p>
        </p:txBody>
      </p:sp>
      <p:sp>
        <p:nvSpPr>
          <p:cNvPr id="3" name="AutoShape 4">
            <a:extLst>
              <a:ext uri="{FF2B5EF4-FFF2-40B4-BE49-F238E27FC236}">
                <a16:creationId xmlns:a16="http://schemas.microsoft.com/office/drawing/2014/main" id="{7A2E6552-B6A9-83B0-242D-229ECE2E3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2049" y="5542408"/>
            <a:ext cx="3682609" cy="2724028"/>
          </a:xfrm>
          <a:prstGeom prst="wedgeRectCallout">
            <a:avLst>
              <a:gd name="adj1" fmla="val 52174"/>
              <a:gd name="adj2" fmla="val -101727"/>
            </a:avLst>
          </a:prstGeom>
          <a:solidFill>
            <a:srgbClr val="3E8940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de-DE" dirty="0">
                <a:solidFill>
                  <a:schemeClr val="bg1"/>
                </a:solidFill>
                <a:latin typeface="Avenir" panose="020B0604020202020204" charset="0"/>
              </a:rPr>
              <a:t>Festlegung einer repräsentativen Messstelle in Bezug auf die Beschaffenheit der Schicht (Lage vom Rand, Textur, Verdichtung)</a:t>
            </a:r>
          </a:p>
          <a:p>
            <a:pPr lvl="0"/>
            <a:r>
              <a:rPr lang="de-DE" i="1" dirty="0">
                <a:solidFill>
                  <a:srgbClr val="FFC000"/>
                </a:solidFill>
                <a:latin typeface="Avenir" panose="020B0604020202020204" charset="0"/>
              </a:rPr>
              <a:t>Markieren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93D7E8D-5726-551E-84AE-583C1387825C}"/>
              </a:ext>
            </a:extLst>
          </p:cNvPr>
          <p:cNvSpPr txBox="1"/>
          <p:nvPr/>
        </p:nvSpPr>
        <p:spPr>
          <a:xfrm>
            <a:off x="1344803" y="1605160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Avenir" panose="020B0604020202020204" charset="0"/>
              </a:rPr>
              <a:t>Quelle: Behle</a:t>
            </a:r>
          </a:p>
        </p:txBody>
      </p:sp>
      <p:graphicFrame>
        <p:nvGraphicFramePr>
          <p:cNvPr id="18" name="Diagramm 17">
            <a:extLst>
              <a:ext uri="{FF2B5EF4-FFF2-40B4-BE49-F238E27FC236}">
                <a16:creationId xmlns:a16="http://schemas.microsoft.com/office/drawing/2014/main" id="{C648B9C1-AB78-B096-7080-256B2A9ABE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7464271"/>
              </p:ext>
            </p:extLst>
          </p:nvPr>
        </p:nvGraphicFramePr>
        <p:xfrm>
          <a:off x="8601167" y="2137295"/>
          <a:ext cx="8332597" cy="6129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9DFA3E38-8EFE-083B-946E-51621395FA5B}"/>
              </a:ext>
            </a:extLst>
          </p:cNvPr>
          <p:cNvCxnSpPr>
            <a:cxnSpLocks/>
          </p:cNvCxnSpPr>
          <p:nvPr/>
        </p:nvCxnSpPr>
        <p:spPr>
          <a:xfrm>
            <a:off x="9972768" y="3313435"/>
            <a:ext cx="6885269" cy="14287"/>
          </a:xfrm>
          <a:prstGeom prst="line">
            <a:avLst/>
          </a:prstGeom>
          <a:ln w="952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>
            <a:extLst>
              <a:ext uri="{FF2B5EF4-FFF2-40B4-BE49-F238E27FC236}">
                <a16:creationId xmlns:a16="http://schemas.microsoft.com/office/drawing/2014/main" id="{6F6A3FAD-DC1F-3F1D-463D-7B56A4835A86}"/>
              </a:ext>
            </a:extLst>
          </p:cNvPr>
          <p:cNvSpPr txBox="1"/>
          <p:nvPr/>
        </p:nvSpPr>
        <p:spPr>
          <a:xfrm>
            <a:off x="10008402" y="2912024"/>
            <a:ext cx="1669176" cy="435768"/>
          </a:xfrm>
          <a:prstGeom prst="rect">
            <a:avLst/>
          </a:prstGeom>
          <a:solidFill>
            <a:schemeClr val="bg1">
              <a:alpha val="0"/>
            </a:schemeClr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>
                <a:solidFill>
                  <a:schemeClr val="accent1"/>
                </a:solidFill>
                <a:latin typeface="Avenir" panose="020B0604020202020204" charset="0"/>
              </a:rPr>
              <a:t>max. 2,441</a:t>
            </a:r>
          </a:p>
        </p:txBody>
      </p:sp>
      <p:sp>
        <p:nvSpPr>
          <p:cNvPr id="21" name="Textfeld 14">
            <a:extLst>
              <a:ext uri="{FF2B5EF4-FFF2-40B4-BE49-F238E27FC236}">
                <a16:creationId xmlns:a16="http://schemas.microsoft.com/office/drawing/2014/main" id="{D5C79709-38EB-C3D2-6F18-46F79A48A373}"/>
              </a:ext>
            </a:extLst>
          </p:cNvPr>
          <p:cNvSpPr txBox="1"/>
          <p:nvPr/>
        </p:nvSpPr>
        <p:spPr>
          <a:xfrm rot="20878808">
            <a:off x="11606819" y="3898469"/>
            <a:ext cx="2271392" cy="435768"/>
          </a:xfrm>
          <a:prstGeom prst="rect">
            <a:avLst/>
          </a:prstGeom>
          <a:solidFill>
            <a:schemeClr val="bg1">
              <a:alpha val="0"/>
            </a:schemeClr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dirty="0">
                <a:solidFill>
                  <a:schemeClr val="accent6"/>
                </a:solidFill>
                <a:latin typeface="Avenir" panose="020B0604020202020204" charset="0"/>
              </a:rPr>
              <a:t>stetige Zunahme</a:t>
            </a:r>
          </a:p>
        </p:txBody>
      </p:sp>
      <p:sp>
        <p:nvSpPr>
          <p:cNvPr id="22" name="Textfeld 18">
            <a:extLst>
              <a:ext uri="{FF2B5EF4-FFF2-40B4-BE49-F238E27FC236}">
                <a16:creationId xmlns:a16="http://schemas.microsoft.com/office/drawing/2014/main" id="{84F9CB9E-E2CA-A5F7-E1D0-C3C30247DBE9}"/>
              </a:ext>
            </a:extLst>
          </p:cNvPr>
          <p:cNvSpPr txBox="1"/>
          <p:nvPr/>
        </p:nvSpPr>
        <p:spPr>
          <a:xfrm rot="1108187">
            <a:off x="15114285" y="3607645"/>
            <a:ext cx="1514475" cy="435768"/>
          </a:xfrm>
          <a:prstGeom prst="rect">
            <a:avLst/>
          </a:prstGeom>
          <a:solidFill>
            <a:sysClr val="window" lastClr="FFFFFF">
              <a:alpha val="0"/>
            </a:sysClr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dirty="0">
                <a:solidFill>
                  <a:schemeClr val="accent2"/>
                </a:solidFill>
                <a:latin typeface="Avenir" panose="020B0604020202020204" charset="0"/>
              </a:rPr>
              <a:t>Abnahme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63FAF8A1-48BB-3205-07FD-79DEEF8C7A89}"/>
              </a:ext>
            </a:extLst>
          </p:cNvPr>
          <p:cNvCxnSpPr/>
          <p:nvPr/>
        </p:nvCxnSpPr>
        <p:spPr>
          <a:xfrm flipH="1" flipV="1">
            <a:off x="14878560" y="2473051"/>
            <a:ext cx="14288" cy="2800350"/>
          </a:xfrm>
          <a:prstGeom prst="line">
            <a:avLst/>
          </a:prstGeom>
          <a:ln w="952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76CE213D-6F1C-1C2E-2081-7054601F6E87}"/>
              </a:ext>
            </a:extLst>
          </p:cNvPr>
          <p:cNvCxnSpPr>
            <a:cxnSpLocks/>
          </p:cNvCxnSpPr>
          <p:nvPr/>
        </p:nvCxnSpPr>
        <p:spPr>
          <a:xfrm flipV="1">
            <a:off x="11677578" y="3762818"/>
            <a:ext cx="1692298" cy="435698"/>
          </a:xfrm>
          <a:prstGeom prst="straightConnector1">
            <a:avLst/>
          </a:prstGeom>
          <a:ln w="22225">
            <a:solidFill>
              <a:schemeClr val="accent6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82686EDD-178B-F0D4-CB44-2DC869A3BEEA}"/>
              </a:ext>
            </a:extLst>
          </p:cNvPr>
          <p:cNvCxnSpPr>
            <a:cxnSpLocks/>
          </p:cNvCxnSpPr>
          <p:nvPr/>
        </p:nvCxnSpPr>
        <p:spPr>
          <a:xfrm>
            <a:off x="15138249" y="3794493"/>
            <a:ext cx="1197495" cy="397918"/>
          </a:xfrm>
          <a:prstGeom prst="straightConnector1">
            <a:avLst/>
          </a:prstGeom>
          <a:ln w="22225">
            <a:solidFill>
              <a:schemeClr val="accent2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BW 174_1_1">
            <a:extLst>
              <a:ext uri="{FF2B5EF4-FFF2-40B4-BE49-F238E27FC236}">
                <a16:creationId xmlns:a16="http://schemas.microsoft.com/office/drawing/2014/main" id="{9CE1893B-8B78-53D1-4EED-99036FA6A2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9876" y="4660660"/>
            <a:ext cx="1218030" cy="1225482"/>
          </a:xfrm>
          <a:prstGeom prst="rect">
            <a:avLst/>
          </a:prstGeom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8CB6F58E-E3FC-DD47-3AAA-68208062247F}"/>
              </a:ext>
            </a:extLst>
          </p:cNvPr>
          <p:cNvSpPr txBox="1"/>
          <p:nvPr/>
        </p:nvSpPr>
        <p:spPr>
          <a:xfrm rot="16200000">
            <a:off x="7052233" y="4208239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venir" panose="020B0604020202020204" charset="0"/>
              </a:rPr>
              <a:t>berechnete Raumdichte in g/cm³</a:t>
            </a:r>
          </a:p>
        </p:txBody>
      </p:sp>
      <p:sp>
        <p:nvSpPr>
          <p:cNvPr id="32" name="AutoShape 4">
            <a:extLst>
              <a:ext uri="{FF2B5EF4-FFF2-40B4-BE49-F238E27FC236}">
                <a16:creationId xmlns:a16="http://schemas.microsoft.com/office/drawing/2014/main" id="{03AD4BA2-81FE-6712-800D-39D8E9899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52665" y="332193"/>
            <a:ext cx="4283079" cy="1347902"/>
          </a:xfrm>
          <a:prstGeom prst="wedgeRectCallout">
            <a:avLst>
              <a:gd name="adj1" fmla="val -67174"/>
              <a:gd name="adj2" fmla="val 144507"/>
            </a:avLst>
          </a:prstGeom>
          <a:solidFill>
            <a:schemeClr val="bg1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800" i="1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als Referenzgröße für  fortlaufende Messungen verwenden</a:t>
            </a:r>
            <a:endParaRPr lang="de-DE" altLang="de-DE" sz="2800" dirty="0">
              <a:solidFill>
                <a:srgbClr val="3C8C1E"/>
              </a:solidFill>
              <a:latin typeface="Avenir" panose="020B0604020202020204" charset="0"/>
              <a:sym typeface="Wingdings" panose="05000000000000000000" pitchFamily="2" charset="2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F618C32E-AC07-7DD6-A7EC-B13DA3E8DA5F}"/>
              </a:ext>
            </a:extLst>
          </p:cNvPr>
          <p:cNvSpPr txBox="1"/>
          <p:nvPr/>
        </p:nvSpPr>
        <p:spPr>
          <a:xfrm>
            <a:off x="1066800" y="2038472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Avenir" panose="020B0604020202020204" charset="0"/>
              </a:rPr>
              <a:t>Quelle: Thomas Behle</a:t>
            </a:r>
          </a:p>
        </p:txBody>
      </p:sp>
      <p:sp>
        <p:nvSpPr>
          <p:cNvPr id="2" name="Foliennummernplatzhalter 3">
            <a:extLst>
              <a:ext uri="{FF2B5EF4-FFF2-40B4-BE49-F238E27FC236}">
                <a16:creationId xmlns:a16="http://schemas.microsoft.com/office/drawing/2014/main" id="{B1332D09-1B94-6FE6-0D8C-1CAF05D6E13A}"/>
              </a:ext>
            </a:extLst>
          </p:cNvPr>
          <p:cNvSpPr txBox="1">
            <a:spLocks/>
          </p:cNvSpPr>
          <p:nvPr/>
        </p:nvSpPr>
        <p:spPr>
          <a:xfrm>
            <a:off x="16052006" y="9520604"/>
            <a:ext cx="1295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1E2B622-5C2B-46CB-9AD2-CFF27035BC98}" type="slidenum">
              <a:rPr lang="de-DE" smtClean="0"/>
              <a:pPr algn="r"/>
              <a:t>19</a:t>
            </a:fld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4744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7023">
        <p159:morph option="byObject"/>
      </p:transition>
    </mc:Choice>
    <mc:Fallback xmlns="">
      <p:transition spd="slow" advTm="970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5" grpId="0"/>
      <p:bldGraphic spid="18" grpId="0">
        <p:bldAsOne/>
      </p:bldGraphic>
      <p:bldP spid="20" grpId="0" animBg="1"/>
      <p:bldP spid="21" grpId="0" animBg="1"/>
      <p:bldP spid="22" grpId="0" animBg="1"/>
      <p:bldP spid="30" grpId="0"/>
      <p:bldP spid="32" grpId="0" animBg="1"/>
      <p:bldP spid="35" grpId="0"/>
    </p:bldLst>
  </p:timing>
  <p:extLst>
    <p:ext uri="{E180D4A7-C9FB-4DFB-919C-405C955672EB}">
      <p14:showEvtLst xmlns:p14="http://schemas.microsoft.com/office/powerpoint/2010/main">
        <p14:playEvt time="20014" objId="7"/>
        <p14:stopEvt time="27119" objId="7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D0D2B-7AF5-6395-0E52-ADE16F354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8001AC-0951-96BB-9F4B-326C32230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Baubegleitende Verdichtungsmessungen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99BD39-028C-3DBF-58F8-A4571EA42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30338"/>
            <a:ext cx="16764000" cy="7983975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Die folgenden Folien beinhalten Hinweise und Handlungsempfehlungen für die Durchführung von baubegleitenden Verdichtungsmessungen (dielektrisch / radiometrisch).</a:t>
            </a:r>
          </a:p>
          <a:p>
            <a:pPr marL="0" indent="0">
              <a:buNone/>
            </a:pPr>
            <a:r>
              <a:rPr lang="de-DE" dirty="0"/>
              <a:t>Es besteht kein Anspruch auf Vollständigkeit. Ansprüche aus der Anwendung können nicht gegen den DAV oder die Autoren abgeleitet werden.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8ADD8F-AD5E-BB18-7149-5E6C75243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7024D76-8B69-AABE-5A9F-FA36AFCC81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6" b="14779"/>
          <a:stretch>
            <a:fillRect/>
          </a:stretch>
        </p:blipFill>
        <p:spPr>
          <a:xfrm>
            <a:off x="927100" y="3543300"/>
            <a:ext cx="11391900" cy="5685017"/>
          </a:xfrm>
          <a:prstGeom prst="rect">
            <a:avLst/>
          </a:prstGeom>
        </p:spPr>
      </p:pic>
      <p:pic>
        <p:nvPicPr>
          <p:cNvPr id="8" name="Grafik 7" descr="Warnung mit einfarbiger Füllung">
            <a:extLst>
              <a:ext uri="{FF2B5EF4-FFF2-40B4-BE49-F238E27FC236}">
                <a16:creationId xmlns:a16="http://schemas.microsoft.com/office/drawing/2014/main" id="{89584C0C-133B-8DBE-C2E7-BCB9BB0D92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25500" y="3333750"/>
            <a:ext cx="3619500" cy="36195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FAB15DE-287F-DF2F-1390-5A79C8F1766D}"/>
              </a:ext>
            </a:extLst>
          </p:cNvPr>
          <p:cNvSpPr txBox="1"/>
          <p:nvPr/>
        </p:nvSpPr>
        <p:spPr>
          <a:xfrm>
            <a:off x="13578198" y="6907590"/>
            <a:ext cx="351410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3200" dirty="0">
                <a:latin typeface="Avenir" panose="020B0604020202020204" charset="0"/>
              </a:rPr>
              <a:t>Beim Arbeiten im </a:t>
            </a:r>
          </a:p>
          <a:p>
            <a:pPr algn="ctr"/>
            <a:r>
              <a:rPr lang="de-DE" sz="3200" dirty="0">
                <a:latin typeface="Avenir" panose="020B0604020202020204" charset="0"/>
              </a:rPr>
              <a:t>Gefahrenbereich </a:t>
            </a:r>
          </a:p>
          <a:p>
            <a:pPr algn="ctr"/>
            <a:r>
              <a:rPr lang="de-DE" sz="3200" dirty="0">
                <a:latin typeface="Avenir" panose="020B0604020202020204" charset="0"/>
              </a:rPr>
              <a:t>der Walzen!!!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FCBE18F-D709-0F3C-043B-E939542C9BE3}"/>
              </a:ext>
            </a:extLst>
          </p:cNvPr>
          <p:cNvSpPr txBox="1"/>
          <p:nvPr/>
        </p:nvSpPr>
        <p:spPr>
          <a:xfrm>
            <a:off x="8843369" y="8856662"/>
            <a:ext cx="3475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4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</p:spTree>
    <p:extLst>
      <p:ext uri="{BB962C8B-B14F-4D97-AF65-F5344CB8AC3E}">
        <p14:creationId xmlns:p14="http://schemas.microsoft.com/office/powerpoint/2010/main" val="258261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2378D-57D3-5245-5117-8DDC0F2FF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CBFE21-A28E-D54B-9C27-55A99962A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Baubegleitende Verdichtungsmessungen 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8E77D351-D17D-DD7D-E8B0-F744C824D993}"/>
              </a:ext>
            </a:extLst>
          </p:cNvPr>
          <p:cNvCxnSpPr/>
          <p:nvPr/>
        </p:nvCxnSpPr>
        <p:spPr>
          <a:xfrm flipV="1">
            <a:off x="1219200" y="3401076"/>
            <a:ext cx="0" cy="4572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0AA1171-A995-07A6-AF24-7CD373F70A62}"/>
              </a:ext>
            </a:extLst>
          </p:cNvPr>
          <p:cNvCxnSpPr/>
          <p:nvPr/>
        </p:nvCxnSpPr>
        <p:spPr>
          <a:xfrm>
            <a:off x="762000" y="7439676"/>
            <a:ext cx="6858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31B39945-C027-E7AE-AF8D-DB912C868A0D}"/>
              </a:ext>
            </a:extLst>
          </p:cNvPr>
          <p:cNvCxnSpPr/>
          <p:nvPr/>
        </p:nvCxnSpPr>
        <p:spPr>
          <a:xfrm flipV="1">
            <a:off x="7467600" y="3401076"/>
            <a:ext cx="0" cy="4572000"/>
          </a:xfrm>
          <a:prstGeom prst="straightConnector1">
            <a:avLst/>
          </a:prstGeom>
          <a:ln w="57150">
            <a:solidFill>
              <a:srgbClr val="3C8C1E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D34C977-A223-D459-1165-25F67020929A}"/>
              </a:ext>
            </a:extLst>
          </p:cNvPr>
          <p:cNvCxnSpPr>
            <a:cxnSpLocks/>
          </p:cNvCxnSpPr>
          <p:nvPr/>
        </p:nvCxnSpPr>
        <p:spPr>
          <a:xfrm>
            <a:off x="914400" y="3918147"/>
            <a:ext cx="6858000" cy="0"/>
          </a:xfrm>
          <a:prstGeom prst="line">
            <a:avLst/>
          </a:prstGeom>
          <a:ln w="28575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F9156656-47FE-54A8-42FA-33D3560A3CE3}"/>
              </a:ext>
            </a:extLst>
          </p:cNvPr>
          <p:cNvSpPr txBox="1"/>
          <p:nvPr/>
        </p:nvSpPr>
        <p:spPr>
          <a:xfrm rot="16200000">
            <a:off x="116447" y="5441404"/>
            <a:ext cx="12378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chemeClr val="accent2"/>
                </a:solidFill>
                <a:latin typeface="Avenir" panose="020B0604020202020204" charset="0"/>
              </a:rPr>
              <a:t>Dichte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8AE252F-EB0E-8484-9896-3C554035283E}"/>
              </a:ext>
            </a:extLst>
          </p:cNvPr>
          <p:cNvSpPr txBox="1"/>
          <p:nvPr/>
        </p:nvSpPr>
        <p:spPr>
          <a:xfrm rot="16200000">
            <a:off x="6977691" y="5142124"/>
            <a:ext cx="18501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rgbClr val="3E8940"/>
                </a:solidFill>
                <a:latin typeface="Avenir" panose="020B0604020202020204" charset="0"/>
              </a:rPr>
              <a:t>Temperatur </a:t>
            </a:r>
          </a:p>
          <a:p>
            <a:r>
              <a:rPr lang="de-DE" sz="2000" dirty="0">
                <a:solidFill>
                  <a:srgbClr val="3E8940"/>
                </a:solidFill>
                <a:latin typeface="Avenir" panose="020B0604020202020204" charset="0"/>
              </a:rPr>
              <a:t>Asphaltschicht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B28B2DE-5A9C-3ABF-97D2-55843F4B3C64}"/>
              </a:ext>
            </a:extLst>
          </p:cNvPr>
          <p:cNvSpPr txBox="1"/>
          <p:nvPr/>
        </p:nvSpPr>
        <p:spPr>
          <a:xfrm>
            <a:off x="3092395" y="8213267"/>
            <a:ext cx="25346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venir" panose="020B0604020202020204" charset="0"/>
              </a:rPr>
              <a:t>Walzübergang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ABB5BDFA-D63C-358C-79E9-B3689053A09F}"/>
              </a:ext>
            </a:extLst>
          </p:cNvPr>
          <p:cNvSpPr txBox="1"/>
          <p:nvPr/>
        </p:nvSpPr>
        <p:spPr>
          <a:xfrm>
            <a:off x="7494815" y="6794823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rgbClr val="3C8C1E"/>
                </a:solidFill>
                <a:latin typeface="Avenir" panose="020B0604020202020204" charset="0"/>
              </a:rPr>
              <a:t>80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EE332F99-0E36-F9A8-5B37-4A60E327D9FD}"/>
              </a:ext>
            </a:extLst>
          </p:cNvPr>
          <p:cNvSpPr txBox="1"/>
          <p:nvPr/>
        </p:nvSpPr>
        <p:spPr>
          <a:xfrm>
            <a:off x="7565170" y="3918500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rgbClr val="3C8C1E"/>
                </a:solidFill>
                <a:latin typeface="Avenir" panose="020B0604020202020204" charset="0"/>
              </a:rPr>
              <a:t>150</a:t>
            </a:r>
          </a:p>
        </p:txBody>
      </p: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3BBB82D0-ED0E-44A7-69E9-69508A07CF8B}"/>
              </a:ext>
            </a:extLst>
          </p:cNvPr>
          <p:cNvCxnSpPr>
            <a:cxnSpLocks/>
          </p:cNvCxnSpPr>
          <p:nvPr/>
        </p:nvCxnSpPr>
        <p:spPr>
          <a:xfrm flipV="1">
            <a:off x="2197788" y="7453282"/>
            <a:ext cx="0" cy="288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70EFC304-8812-C3BA-C5F0-1217EDC856AE}"/>
              </a:ext>
            </a:extLst>
          </p:cNvPr>
          <p:cNvCxnSpPr>
            <a:cxnSpLocks/>
          </p:cNvCxnSpPr>
          <p:nvPr/>
        </p:nvCxnSpPr>
        <p:spPr>
          <a:xfrm flipV="1">
            <a:off x="3324416" y="7439675"/>
            <a:ext cx="0" cy="288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06D7A5B5-A74F-5697-54FA-EB5B0D3FDB5D}"/>
              </a:ext>
            </a:extLst>
          </p:cNvPr>
          <p:cNvCxnSpPr>
            <a:cxnSpLocks/>
          </p:cNvCxnSpPr>
          <p:nvPr/>
        </p:nvCxnSpPr>
        <p:spPr>
          <a:xfrm flipV="1">
            <a:off x="4467416" y="7423347"/>
            <a:ext cx="0" cy="288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B6A4CFE8-0227-9FD1-9851-EEB1469B3D5A}"/>
              </a:ext>
            </a:extLst>
          </p:cNvPr>
          <p:cNvCxnSpPr>
            <a:cxnSpLocks/>
          </p:cNvCxnSpPr>
          <p:nvPr/>
        </p:nvCxnSpPr>
        <p:spPr>
          <a:xfrm flipV="1">
            <a:off x="6705600" y="7439676"/>
            <a:ext cx="0" cy="288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1C2AA5E0-2CF3-24D4-8F0B-CD4DF914D698}"/>
              </a:ext>
            </a:extLst>
          </p:cNvPr>
          <p:cNvCxnSpPr>
            <a:cxnSpLocks/>
          </p:cNvCxnSpPr>
          <p:nvPr/>
        </p:nvCxnSpPr>
        <p:spPr>
          <a:xfrm flipV="1">
            <a:off x="5598679" y="7439675"/>
            <a:ext cx="0" cy="288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feld 38">
            <a:extLst>
              <a:ext uri="{FF2B5EF4-FFF2-40B4-BE49-F238E27FC236}">
                <a16:creationId xmlns:a16="http://schemas.microsoft.com/office/drawing/2014/main" id="{629E1C1D-473B-5665-CA6E-D3067AD97574}"/>
              </a:ext>
            </a:extLst>
          </p:cNvPr>
          <p:cNvSpPr txBox="1"/>
          <p:nvPr/>
        </p:nvSpPr>
        <p:spPr>
          <a:xfrm>
            <a:off x="2001377" y="772814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venir" panose="020B0604020202020204" charset="0"/>
              </a:rPr>
              <a:t>2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D6948C71-F2F3-EC80-DD32-29E36D26ABAE}"/>
              </a:ext>
            </a:extLst>
          </p:cNvPr>
          <p:cNvSpPr txBox="1"/>
          <p:nvPr/>
        </p:nvSpPr>
        <p:spPr>
          <a:xfrm>
            <a:off x="3127854" y="771962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venir" panose="020B0604020202020204" charset="0"/>
              </a:rPr>
              <a:t>4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1226ED73-8030-A597-8C7D-1A9133135572}"/>
              </a:ext>
            </a:extLst>
          </p:cNvPr>
          <p:cNvSpPr txBox="1"/>
          <p:nvPr/>
        </p:nvSpPr>
        <p:spPr>
          <a:xfrm>
            <a:off x="4259116" y="769785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venir" panose="020B0604020202020204" charset="0"/>
              </a:rPr>
              <a:t>6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44DE7D3E-689D-B8C9-D5C6-496B6FF580DC}"/>
              </a:ext>
            </a:extLst>
          </p:cNvPr>
          <p:cNvSpPr txBox="1"/>
          <p:nvPr/>
        </p:nvSpPr>
        <p:spPr>
          <a:xfrm>
            <a:off x="5406158" y="771962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venir" panose="020B0604020202020204" charset="0"/>
              </a:rPr>
              <a:t>8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61DC3CA-094C-90C2-3AE8-7815675CDF1E}"/>
              </a:ext>
            </a:extLst>
          </p:cNvPr>
          <p:cNvSpPr txBox="1"/>
          <p:nvPr/>
        </p:nvSpPr>
        <p:spPr>
          <a:xfrm>
            <a:off x="6400800" y="7728146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venir" panose="020B0604020202020204" charset="0"/>
              </a:rPr>
              <a:t>10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F919207-CE21-89E1-9BA6-FA1303EEA287}"/>
              </a:ext>
            </a:extLst>
          </p:cNvPr>
          <p:cNvSpPr txBox="1"/>
          <p:nvPr/>
        </p:nvSpPr>
        <p:spPr>
          <a:xfrm>
            <a:off x="1468638" y="2871337"/>
            <a:ext cx="36744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chemeClr val="accent2"/>
                </a:solidFill>
                <a:latin typeface="Avenir" panose="020B0604020202020204" charset="0"/>
              </a:rPr>
              <a:t>ermitteltes </a:t>
            </a:r>
          </a:p>
          <a:p>
            <a:r>
              <a:rPr lang="de-DE" sz="2800" dirty="0">
                <a:solidFill>
                  <a:schemeClr val="accent2"/>
                </a:solidFill>
                <a:latin typeface="Avenir" panose="020B0604020202020204" charset="0"/>
              </a:rPr>
              <a:t>Raumdichtemaximum</a:t>
            </a:r>
          </a:p>
        </p:txBody>
      </p:sp>
      <p:sp>
        <p:nvSpPr>
          <p:cNvPr id="47" name="Freihandform: Form 46">
            <a:extLst>
              <a:ext uri="{FF2B5EF4-FFF2-40B4-BE49-F238E27FC236}">
                <a16:creationId xmlns:a16="http://schemas.microsoft.com/office/drawing/2014/main" id="{1D84C9C4-4AC3-EB1F-7CF2-9F4217E35832}"/>
              </a:ext>
            </a:extLst>
          </p:cNvPr>
          <p:cNvSpPr/>
          <p:nvPr/>
        </p:nvSpPr>
        <p:spPr>
          <a:xfrm>
            <a:off x="1219200" y="3925405"/>
            <a:ext cx="6221186" cy="1832428"/>
          </a:xfrm>
          <a:custGeom>
            <a:avLst/>
            <a:gdLst>
              <a:gd name="csX0" fmla="*/ 0 w 6221186"/>
              <a:gd name="csY0" fmla="*/ 1832428 h 1832428"/>
              <a:gd name="csX1" fmla="*/ 930729 w 6221186"/>
              <a:gd name="csY1" fmla="*/ 1081313 h 1832428"/>
              <a:gd name="csX2" fmla="*/ 1975757 w 6221186"/>
              <a:gd name="csY2" fmla="*/ 591456 h 1832428"/>
              <a:gd name="csX3" fmla="*/ 3053443 w 6221186"/>
              <a:gd name="csY3" fmla="*/ 297542 h 1832428"/>
              <a:gd name="csX4" fmla="*/ 4310743 w 6221186"/>
              <a:gd name="csY4" fmla="*/ 68942 h 1832428"/>
              <a:gd name="csX5" fmla="*/ 5453743 w 6221186"/>
              <a:gd name="csY5" fmla="*/ 3628 h 1832428"/>
              <a:gd name="csX6" fmla="*/ 6221186 w 6221186"/>
              <a:gd name="csY6" fmla="*/ 36285 h 18324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6221186" h="1832428">
                <a:moveTo>
                  <a:pt x="0" y="1832428"/>
                </a:moveTo>
                <a:cubicBezTo>
                  <a:pt x="300718" y="1560285"/>
                  <a:pt x="601436" y="1288142"/>
                  <a:pt x="930729" y="1081313"/>
                </a:cubicBezTo>
                <a:cubicBezTo>
                  <a:pt x="1260022" y="874484"/>
                  <a:pt x="1621971" y="722084"/>
                  <a:pt x="1975757" y="591456"/>
                </a:cubicBezTo>
                <a:cubicBezTo>
                  <a:pt x="2329543" y="460827"/>
                  <a:pt x="2664279" y="384628"/>
                  <a:pt x="3053443" y="297542"/>
                </a:cubicBezTo>
                <a:cubicBezTo>
                  <a:pt x="3442607" y="210456"/>
                  <a:pt x="3910693" y="117928"/>
                  <a:pt x="4310743" y="68942"/>
                </a:cubicBezTo>
                <a:cubicBezTo>
                  <a:pt x="4710793" y="19956"/>
                  <a:pt x="5135336" y="9071"/>
                  <a:pt x="5453743" y="3628"/>
                </a:cubicBezTo>
                <a:cubicBezTo>
                  <a:pt x="5772150" y="-1815"/>
                  <a:pt x="5968093" y="-7258"/>
                  <a:pt x="6221186" y="36285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Freihandform: Form 49">
            <a:extLst>
              <a:ext uri="{FF2B5EF4-FFF2-40B4-BE49-F238E27FC236}">
                <a16:creationId xmlns:a16="http://schemas.microsoft.com/office/drawing/2014/main" id="{2A7D3110-F062-71DD-E192-16456B411299}"/>
              </a:ext>
            </a:extLst>
          </p:cNvPr>
          <p:cNvSpPr/>
          <p:nvPr/>
        </p:nvSpPr>
        <p:spPr>
          <a:xfrm>
            <a:off x="1251857" y="4041137"/>
            <a:ext cx="6204857" cy="2549453"/>
          </a:xfrm>
          <a:custGeom>
            <a:avLst/>
            <a:gdLst>
              <a:gd name="csX0" fmla="*/ 6204857 w 6204857"/>
              <a:gd name="csY0" fmla="*/ 2549453 h 2549453"/>
              <a:gd name="csX1" fmla="*/ 5437414 w 6204857"/>
              <a:gd name="csY1" fmla="*/ 2500467 h 2549453"/>
              <a:gd name="csX2" fmla="*/ 4294414 w 6204857"/>
              <a:gd name="csY2" fmla="*/ 2304524 h 2549453"/>
              <a:gd name="csX3" fmla="*/ 3184072 w 6204857"/>
              <a:gd name="csY3" fmla="*/ 2075924 h 2549453"/>
              <a:gd name="csX4" fmla="*/ 2024743 w 6204857"/>
              <a:gd name="csY4" fmla="*/ 1765681 h 2549453"/>
              <a:gd name="csX5" fmla="*/ 849086 w 6204857"/>
              <a:gd name="csY5" fmla="*/ 1030896 h 2549453"/>
              <a:gd name="csX6" fmla="*/ 0 w 6204857"/>
              <a:gd name="csY6" fmla="*/ 2196 h 25494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6204857" h="2549453">
                <a:moveTo>
                  <a:pt x="6204857" y="2549453"/>
                </a:moveTo>
                <a:cubicBezTo>
                  <a:pt x="5980339" y="2545370"/>
                  <a:pt x="5755821" y="2541288"/>
                  <a:pt x="5437414" y="2500467"/>
                </a:cubicBezTo>
                <a:cubicBezTo>
                  <a:pt x="5119007" y="2459645"/>
                  <a:pt x="4669971" y="2375281"/>
                  <a:pt x="4294414" y="2304524"/>
                </a:cubicBezTo>
                <a:cubicBezTo>
                  <a:pt x="3918857" y="2233767"/>
                  <a:pt x="3562350" y="2165731"/>
                  <a:pt x="3184072" y="2075924"/>
                </a:cubicBezTo>
                <a:cubicBezTo>
                  <a:pt x="2805793" y="1986117"/>
                  <a:pt x="2413907" y="1939852"/>
                  <a:pt x="2024743" y="1765681"/>
                </a:cubicBezTo>
                <a:cubicBezTo>
                  <a:pt x="1635579" y="1591510"/>
                  <a:pt x="1186543" y="1324810"/>
                  <a:pt x="849086" y="1030896"/>
                </a:cubicBezTo>
                <a:cubicBezTo>
                  <a:pt x="511629" y="736982"/>
                  <a:pt x="70757" y="-46790"/>
                  <a:pt x="0" y="2196"/>
                </a:cubicBezTo>
              </a:path>
            </a:pathLst>
          </a:custGeom>
          <a:noFill/>
          <a:ln w="38100">
            <a:solidFill>
              <a:srgbClr val="3E8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4C6B90B3-DFD5-7E43-581D-023BF7474C22}"/>
              </a:ext>
            </a:extLst>
          </p:cNvPr>
          <p:cNvSpPr txBox="1"/>
          <p:nvPr/>
        </p:nvSpPr>
        <p:spPr>
          <a:xfrm>
            <a:off x="1123482" y="2068167"/>
            <a:ext cx="2688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latin typeface="Avenir" panose="020B0604020202020204" charset="0"/>
              </a:rPr>
              <a:t>Idealer Zustand</a:t>
            </a:r>
          </a:p>
        </p:txBody>
      </p:sp>
      <p:sp>
        <p:nvSpPr>
          <p:cNvPr id="63" name="AutoShape 4">
            <a:extLst>
              <a:ext uri="{FF2B5EF4-FFF2-40B4-BE49-F238E27FC236}">
                <a16:creationId xmlns:a16="http://schemas.microsoft.com/office/drawing/2014/main" id="{B21DD8E4-5552-250A-2DF7-6DE97872A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9641" y="2089938"/>
            <a:ext cx="3905385" cy="954107"/>
          </a:xfrm>
          <a:prstGeom prst="wedgeRectCallout">
            <a:avLst>
              <a:gd name="adj1" fmla="val -74690"/>
              <a:gd name="adj2" fmla="val 165205"/>
            </a:avLst>
          </a:prstGeom>
          <a:solidFill>
            <a:srgbClr val="3C8C1E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dirty="0">
                <a:solidFill>
                  <a:schemeClr val="bg1"/>
                </a:solidFill>
                <a:latin typeface="Avenir" panose="020B0604020202020204" charset="0"/>
                <a:sym typeface="Wingdings" panose="05000000000000000000" pitchFamily="2" charset="2"/>
              </a:rPr>
              <a:t>optimale Starttemperatur 140 – 150 °C</a:t>
            </a:r>
          </a:p>
        </p:txBody>
      </p:sp>
      <p:sp>
        <p:nvSpPr>
          <p:cNvPr id="65" name="AutoShape 4">
            <a:extLst>
              <a:ext uri="{FF2B5EF4-FFF2-40B4-BE49-F238E27FC236}">
                <a16:creationId xmlns:a16="http://schemas.microsoft.com/office/drawing/2014/main" id="{222ADBB7-F461-D813-7633-68909435A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9000" y="5412736"/>
            <a:ext cx="3905385" cy="1866497"/>
          </a:xfrm>
          <a:prstGeom prst="wedgeRectCallout">
            <a:avLst>
              <a:gd name="adj1" fmla="val -139496"/>
              <a:gd name="adj2" fmla="val 11720"/>
            </a:avLst>
          </a:prstGeom>
          <a:solidFill>
            <a:srgbClr val="3C8C1E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dirty="0">
                <a:solidFill>
                  <a:schemeClr val="bg1"/>
                </a:solidFill>
                <a:latin typeface="Avenir" panose="020B0604020202020204" charset="0"/>
                <a:sym typeface="Wingdings" panose="05000000000000000000" pitchFamily="2" charset="2"/>
              </a:rPr>
              <a:t>Verdichtungsende in Abhängigkeit der Bindemittel- bzw. Mörtelviskosität bei </a:t>
            </a:r>
          </a:p>
          <a:p>
            <a:pPr algn="ctr"/>
            <a:r>
              <a:rPr lang="de-DE" altLang="de-DE" dirty="0">
                <a:solidFill>
                  <a:schemeClr val="bg1"/>
                </a:solidFill>
                <a:latin typeface="Avenir" panose="020B0604020202020204" charset="0"/>
                <a:sym typeface="Wingdings" panose="05000000000000000000" pitchFamily="2" charset="2"/>
              </a:rPr>
              <a:t>80 – 100 °C in der Schicht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7D9FD9E7-4E57-931B-5C52-275EB3AD09F0}"/>
              </a:ext>
            </a:extLst>
          </p:cNvPr>
          <p:cNvSpPr txBox="1"/>
          <p:nvPr/>
        </p:nvSpPr>
        <p:spPr>
          <a:xfrm>
            <a:off x="9600030" y="7281870"/>
            <a:ext cx="701039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0" dirty="0">
                <a:solidFill>
                  <a:srgbClr val="3C8C1E"/>
                </a:solidFill>
                <a:latin typeface="Avenir" panose="020B0604020202020204" charset="0"/>
              </a:rPr>
              <a:t>nach dem Erreichen der unteren Grenz-temperatur nicht weiter (dynamisch) verdichten ! </a:t>
            </a:r>
          </a:p>
          <a:p>
            <a:r>
              <a:rPr lang="de-DE" sz="2400" b="0" dirty="0">
                <a:solidFill>
                  <a:srgbClr val="3C8C1E"/>
                </a:solidFill>
                <a:latin typeface="Avenir" panose="020B0604020202020204" charset="0"/>
              </a:rPr>
              <a:t>►</a:t>
            </a:r>
            <a:r>
              <a:rPr lang="de-DE" sz="2400" b="1" dirty="0">
                <a:solidFill>
                  <a:srgbClr val="3C8C1E"/>
                </a:solidFill>
                <a:latin typeface="Avenir" panose="020B0604020202020204" charset="0"/>
              </a:rPr>
              <a:t>mögliche Folgen wären Kornzertrümmerungen, </a:t>
            </a:r>
            <a:r>
              <a:rPr lang="de-DE" sz="2400" b="1" dirty="0" err="1">
                <a:solidFill>
                  <a:srgbClr val="3C8C1E"/>
                </a:solidFill>
                <a:latin typeface="Avenir" panose="020B0604020202020204" charset="0"/>
              </a:rPr>
              <a:t>Gefügestörungen</a:t>
            </a:r>
            <a:r>
              <a:rPr lang="de-DE" sz="2400" b="1" dirty="0">
                <a:solidFill>
                  <a:srgbClr val="3C8C1E"/>
                </a:solidFill>
                <a:latin typeface="Avenir" panose="020B0604020202020204" charset="0"/>
              </a:rPr>
              <a:t> und ggf. Ablösung des Schichtenverbundes </a:t>
            </a:r>
          </a:p>
        </p:txBody>
      </p:sp>
      <p:sp>
        <p:nvSpPr>
          <p:cNvPr id="68" name="Pfeil: nach oben und unten 67">
            <a:extLst>
              <a:ext uri="{FF2B5EF4-FFF2-40B4-BE49-F238E27FC236}">
                <a16:creationId xmlns:a16="http://schemas.microsoft.com/office/drawing/2014/main" id="{B61C31E6-7A61-A42B-AADA-EE30CCC27F75}"/>
              </a:ext>
            </a:extLst>
          </p:cNvPr>
          <p:cNvSpPr/>
          <p:nvPr/>
        </p:nvSpPr>
        <p:spPr>
          <a:xfrm>
            <a:off x="8531723" y="3925405"/>
            <a:ext cx="152382" cy="2549453"/>
          </a:xfrm>
          <a:prstGeom prst="upDownArrow">
            <a:avLst/>
          </a:prstGeom>
          <a:solidFill>
            <a:srgbClr val="3E8940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BF97303A-21C7-37F2-543D-B7A032B139A6}"/>
              </a:ext>
            </a:extLst>
          </p:cNvPr>
          <p:cNvSpPr txBox="1"/>
          <p:nvPr/>
        </p:nvSpPr>
        <p:spPr>
          <a:xfrm>
            <a:off x="8875538" y="4541959"/>
            <a:ext cx="20970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rgbClr val="3C8C1E"/>
                </a:solidFill>
                <a:latin typeface="Avenir" panose="020B0604020202020204" charset="0"/>
              </a:rPr>
              <a:t>verfügbare </a:t>
            </a:r>
          </a:p>
          <a:p>
            <a:r>
              <a:rPr lang="de-DE" sz="2800" dirty="0" err="1">
                <a:solidFill>
                  <a:srgbClr val="3C8C1E"/>
                </a:solidFill>
                <a:latin typeface="Avenir" panose="020B0604020202020204" charset="0"/>
              </a:rPr>
              <a:t>Walzzeit</a:t>
            </a:r>
            <a:endParaRPr lang="de-DE" sz="2800" dirty="0">
              <a:solidFill>
                <a:srgbClr val="3C8C1E"/>
              </a:solidFill>
              <a:latin typeface="Avenir" panose="020B0604020202020204" charset="0"/>
            </a:endParaRPr>
          </a:p>
        </p:txBody>
      </p:sp>
      <p:sp>
        <p:nvSpPr>
          <p:cNvPr id="2" name="Foliennummernplatzhalter 3">
            <a:extLst>
              <a:ext uri="{FF2B5EF4-FFF2-40B4-BE49-F238E27FC236}">
                <a16:creationId xmlns:a16="http://schemas.microsoft.com/office/drawing/2014/main" id="{B756FF4D-5433-FAB7-BD0D-215F19EA08A5}"/>
              </a:ext>
            </a:extLst>
          </p:cNvPr>
          <p:cNvSpPr txBox="1">
            <a:spLocks/>
          </p:cNvSpPr>
          <p:nvPr/>
        </p:nvSpPr>
        <p:spPr>
          <a:xfrm>
            <a:off x="16052006" y="9520604"/>
            <a:ext cx="1295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1E2B622-5C2B-46CB-9AD2-CFF27035BC98}" type="slidenum">
              <a:rPr lang="de-DE" smtClean="0"/>
              <a:pPr algn="r"/>
              <a:t>20</a:t>
            </a:fld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5667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7023">
        <p159:morph option="byObject"/>
      </p:transition>
    </mc:Choice>
    <mc:Fallback xmlns="">
      <p:transition spd="slow" advTm="970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5" grpId="0" animBg="1"/>
      <p:bldP spid="67" grpId="0"/>
      <p:bldP spid="68" grpId="0" animBg="1"/>
      <p:bldP spid="69" grpId="0"/>
    </p:bldLst>
  </p:timing>
  <p:extLst>
    <p:ext uri="{E180D4A7-C9FB-4DFB-919C-405C955672EB}">
      <p14:showEvtLst xmlns:p14="http://schemas.microsoft.com/office/powerpoint/2010/main">
        <p14:playEvt time="20014" objId="7"/>
        <p14:stopEvt time="27119" objId="7"/>
      </p14:showEvt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70973-8D53-F584-122B-9F8D5F1A4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CCC9E0-F8E0-48D5-5F40-D66B92AE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Eigenüberwachungsprüfungen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2B7FE5-4EED-A211-2AAD-6B4CD43D4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BAB0D2C0-C2A1-22DA-04E1-EE3FD72CCC25}"/>
              </a:ext>
            </a:extLst>
          </p:cNvPr>
          <p:cNvSpPr/>
          <p:nvPr/>
        </p:nvSpPr>
        <p:spPr>
          <a:xfrm>
            <a:off x="1066799" y="1790700"/>
            <a:ext cx="16154399" cy="846137"/>
          </a:xfrm>
          <a:prstGeom prst="rect">
            <a:avLst/>
          </a:prstGeom>
          <a:solidFill>
            <a:srgbClr val="3E8940"/>
          </a:solidFill>
          <a:ln>
            <a:solidFill>
              <a:srgbClr val="3E8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latin typeface="Avenir" panose="020B0604020202020204" charset="0"/>
              </a:rPr>
              <a:t>Abschätzung des verfügbaren Verdichtungszeitfensters</a:t>
            </a:r>
          </a:p>
        </p:txBody>
      </p:sp>
      <p:pic>
        <p:nvPicPr>
          <p:cNvPr id="16" name="Picture 2" descr="main product photo">
            <a:extLst>
              <a:ext uri="{FF2B5EF4-FFF2-40B4-BE49-F238E27FC236}">
                <a16:creationId xmlns:a16="http://schemas.microsoft.com/office/drawing/2014/main" id="{FC0B0CE4-DC6A-A1C6-D774-D0DF06E8D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799" y="2904076"/>
            <a:ext cx="3440840" cy="492964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FE7F3AE4-7126-C11A-51CA-9D335BEA167D}"/>
              </a:ext>
            </a:extLst>
          </p:cNvPr>
          <p:cNvSpPr txBox="1"/>
          <p:nvPr/>
        </p:nvSpPr>
        <p:spPr>
          <a:xfrm>
            <a:off x="1430515" y="5981700"/>
            <a:ext cx="230328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Avenir" panose="020B0604020202020204" charset="0"/>
              </a:rPr>
              <a:t>Anhang 7</a:t>
            </a:r>
          </a:p>
          <a:p>
            <a:r>
              <a:rPr lang="de-DE" sz="1400" dirty="0">
                <a:latin typeface="Avenir" panose="020B0604020202020204" charset="0"/>
              </a:rPr>
              <a:t>Ermittlung der verfügbaren Zeit für die Verdichtung von Asphaltbeton für Asphaltbinder- und Asphaltdeckschichten</a:t>
            </a:r>
          </a:p>
        </p:txBody>
      </p:sp>
      <p:graphicFrame>
        <p:nvGraphicFramePr>
          <p:cNvPr id="19" name="Tabelle 18">
            <a:extLst>
              <a:ext uri="{FF2B5EF4-FFF2-40B4-BE49-F238E27FC236}">
                <a16:creationId xmlns:a16="http://schemas.microsoft.com/office/drawing/2014/main" id="{9B284FD9-C85B-3864-17F1-DDF80D3CB9B4}"/>
              </a:ext>
            </a:extLst>
          </p:cNvPr>
          <p:cNvGraphicFramePr>
            <a:graphicFrameLocks noGrp="1"/>
          </p:cNvGraphicFramePr>
          <p:nvPr/>
        </p:nvGraphicFramePr>
        <p:xfrm>
          <a:off x="4760400" y="2904076"/>
          <a:ext cx="12460797" cy="4254372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4009892">
                  <a:extLst>
                    <a:ext uri="{9D8B030D-6E8A-4147-A177-3AD203B41FA5}">
                      <a16:colId xmlns:a16="http://schemas.microsoft.com/office/drawing/2014/main" val="1189151873"/>
                    </a:ext>
                  </a:extLst>
                </a:gridCol>
                <a:gridCol w="1092576">
                  <a:extLst>
                    <a:ext uri="{9D8B030D-6E8A-4147-A177-3AD203B41FA5}">
                      <a16:colId xmlns:a16="http://schemas.microsoft.com/office/drawing/2014/main" val="1832719817"/>
                    </a:ext>
                  </a:extLst>
                </a:gridCol>
                <a:gridCol w="1203826">
                  <a:extLst>
                    <a:ext uri="{9D8B030D-6E8A-4147-A177-3AD203B41FA5}">
                      <a16:colId xmlns:a16="http://schemas.microsoft.com/office/drawing/2014/main" val="4066879885"/>
                    </a:ext>
                  </a:extLst>
                </a:gridCol>
                <a:gridCol w="1219260">
                  <a:extLst>
                    <a:ext uri="{9D8B030D-6E8A-4147-A177-3AD203B41FA5}">
                      <a16:colId xmlns:a16="http://schemas.microsoft.com/office/drawing/2014/main" val="3779998241"/>
                    </a:ext>
                  </a:extLst>
                </a:gridCol>
                <a:gridCol w="1157526">
                  <a:extLst>
                    <a:ext uri="{9D8B030D-6E8A-4147-A177-3AD203B41FA5}">
                      <a16:colId xmlns:a16="http://schemas.microsoft.com/office/drawing/2014/main" val="3095943716"/>
                    </a:ext>
                  </a:extLst>
                </a:gridCol>
                <a:gridCol w="1250128">
                  <a:extLst>
                    <a:ext uri="{9D8B030D-6E8A-4147-A177-3AD203B41FA5}">
                      <a16:colId xmlns:a16="http://schemas.microsoft.com/office/drawing/2014/main" val="259899153"/>
                    </a:ext>
                  </a:extLst>
                </a:gridCol>
                <a:gridCol w="1311863">
                  <a:extLst>
                    <a:ext uri="{9D8B030D-6E8A-4147-A177-3AD203B41FA5}">
                      <a16:colId xmlns:a16="http://schemas.microsoft.com/office/drawing/2014/main" val="3546454916"/>
                    </a:ext>
                  </a:extLst>
                </a:gridCol>
                <a:gridCol w="1215726">
                  <a:extLst>
                    <a:ext uri="{9D8B030D-6E8A-4147-A177-3AD203B41FA5}">
                      <a16:colId xmlns:a16="http://schemas.microsoft.com/office/drawing/2014/main" val="852297553"/>
                    </a:ext>
                  </a:extLst>
                </a:gridCol>
              </a:tblGrid>
              <a:tr h="513799">
                <a:tc gridSpan="8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 Asphaltbeton für Asphaltdeckschichten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b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b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b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b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b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6350" marR="6350" marT="6350" marB="0" anchor="b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443063"/>
                  </a:ext>
                </a:extLst>
              </a:tr>
              <a:tr h="453403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 Einbaudicke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              3,5 cm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453629"/>
                  </a:ext>
                </a:extLst>
              </a:tr>
              <a:tr h="481740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 Lufttemperatur 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5 °C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10 °C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20 °C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5 °C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10 °C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5 °C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10 °C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176989"/>
                  </a:ext>
                </a:extLst>
              </a:tr>
              <a:tr h="453403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  = Temperatur der Unterlage 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8502247"/>
                  </a:ext>
                </a:extLst>
              </a:tr>
              <a:tr h="495909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 Kerntemperatur Asphaltschicht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de-D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979810"/>
                  </a:ext>
                </a:extLst>
              </a:tr>
              <a:tr h="453403">
                <a:tc>
                  <a:txBody>
                    <a:bodyPr/>
                    <a:lstStyle/>
                    <a:p>
                      <a:pPr algn="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 - Verdichtungsbeginn   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130 °C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de-D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de-D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130 °C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de-D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130 °C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de-D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43632"/>
                  </a:ext>
                </a:extLst>
              </a:tr>
              <a:tr h="439234">
                <a:tc>
                  <a:txBody>
                    <a:bodyPr/>
                    <a:lstStyle/>
                    <a:p>
                      <a:pPr marL="171450" indent="-171450" algn="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Char char="-"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Verdichtungsende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90 °C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de-D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de-D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90 °C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de-D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90 °C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de-D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543001"/>
                  </a:ext>
                </a:extLst>
              </a:tr>
              <a:tr h="510078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 Windgeschwindigkeit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0 km/h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de-D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20 km/h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de-D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40 km/h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de-D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570034"/>
                  </a:ext>
                </a:extLst>
              </a:tr>
              <a:tr h="453403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 max. verfügbare Verdichtungszeit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9,1 min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9,6 min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10,6 min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6,8 min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7,0 min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6,1 min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000" u="none" strike="noStrike" dirty="0">
                          <a:effectLst/>
                          <a:latin typeface="Avenir" panose="020B0604020202020204" charset="0"/>
                        </a:rPr>
                        <a:t>6,3 min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189577"/>
                  </a:ext>
                </a:extLst>
              </a:tr>
            </a:tbl>
          </a:graphicData>
        </a:graphic>
      </p:graphicFrame>
      <p:sp>
        <p:nvSpPr>
          <p:cNvPr id="20" name="Rechteck 19">
            <a:extLst>
              <a:ext uri="{FF2B5EF4-FFF2-40B4-BE49-F238E27FC236}">
                <a16:creationId xmlns:a16="http://schemas.microsoft.com/office/drawing/2014/main" id="{45ED9052-A93A-BC16-09FB-130BB64B49D4}"/>
              </a:ext>
            </a:extLst>
          </p:cNvPr>
          <p:cNvSpPr/>
          <p:nvPr/>
        </p:nvSpPr>
        <p:spPr>
          <a:xfrm flipH="1">
            <a:off x="8750432" y="3898899"/>
            <a:ext cx="3526233" cy="901700"/>
          </a:xfrm>
          <a:prstGeom prst="rect">
            <a:avLst/>
          </a:prstGeom>
          <a:noFill/>
          <a:ln w="571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1" name="Grafik 20" descr="Windig mit einfarbiger Füllung">
            <a:extLst>
              <a:ext uri="{FF2B5EF4-FFF2-40B4-BE49-F238E27FC236}">
                <a16:creationId xmlns:a16="http://schemas.microsoft.com/office/drawing/2014/main" id="{8E76F308-DEAD-76C6-D78D-65653249B3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58800" y="2949999"/>
            <a:ext cx="1079369" cy="1079369"/>
          </a:xfrm>
          <a:prstGeom prst="rect">
            <a:avLst/>
          </a:prstGeom>
        </p:spPr>
      </p:pic>
      <p:pic>
        <p:nvPicPr>
          <p:cNvPr id="22" name="Grafik 21" descr="Windig mit einfarbiger Füllung">
            <a:extLst>
              <a:ext uri="{FF2B5EF4-FFF2-40B4-BE49-F238E27FC236}">
                <a16:creationId xmlns:a16="http://schemas.microsoft.com/office/drawing/2014/main" id="{1322A213-6A33-C2BC-29D3-25F13C69EE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73872" y="2796875"/>
            <a:ext cx="900461" cy="900461"/>
          </a:xfrm>
          <a:prstGeom prst="rect">
            <a:avLst/>
          </a:prstGeom>
        </p:spPr>
      </p:pic>
      <p:pic>
        <p:nvPicPr>
          <p:cNvPr id="23" name="Grafik 22" descr="Windig mit einfarbiger Füllung">
            <a:extLst>
              <a:ext uri="{FF2B5EF4-FFF2-40B4-BE49-F238E27FC236}">
                <a16:creationId xmlns:a16="http://schemas.microsoft.com/office/drawing/2014/main" id="{3D3FEDE5-D715-E089-09BF-07FA09F213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972562" y="3188055"/>
            <a:ext cx="900460" cy="900460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722C167A-F68F-969D-80BD-940E3A1AEF70}"/>
              </a:ext>
            </a:extLst>
          </p:cNvPr>
          <p:cNvSpPr txBox="1"/>
          <p:nvPr/>
        </p:nvSpPr>
        <p:spPr>
          <a:xfrm>
            <a:off x="959361" y="5368896"/>
            <a:ext cx="31314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de-DE" sz="1600" b="1" dirty="0" err="1">
                <a:solidFill>
                  <a:schemeClr val="tx2"/>
                </a:solidFill>
                <a:latin typeface="Avenir" panose="020B0604020202020204" charset="0"/>
              </a:rPr>
              <a:t>worst</a:t>
            </a:r>
            <a:r>
              <a:rPr lang="de-DE" sz="1600" b="1" dirty="0">
                <a:solidFill>
                  <a:schemeClr val="tx2"/>
                </a:solidFill>
                <a:latin typeface="Avenir" panose="020B0604020202020204" charset="0"/>
              </a:rPr>
              <a:t>-</a:t>
            </a:r>
            <a:r>
              <a:rPr lang="de-DE" sz="1600" b="1" dirty="0" err="1">
                <a:solidFill>
                  <a:schemeClr val="tx2"/>
                </a:solidFill>
                <a:latin typeface="Avenir" panose="020B0604020202020204" charset="0"/>
              </a:rPr>
              <a:t>case</a:t>
            </a:r>
            <a:r>
              <a:rPr lang="de-DE" sz="1600" b="1" dirty="0">
                <a:solidFill>
                  <a:schemeClr val="tx2"/>
                </a:solidFill>
                <a:latin typeface="Avenir" panose="020B0604020202020204" charset="0"/>
              </a:rPr>
              <a:t>-Betrachtung</a:t>
            </a:r>
          </a:p>
        </p:txBody>
      </p:sp>
      <p:sp>
        <p:nvSpPr>
          <p:cNvPr id="26" name="Sprechblase: rechteckig 25">
            <a:extLst>
              <a:ext uri="{FF2B5EF4-FFF2-40B4-BE49-F238E27FC236}">
                <a16:creationId xmlns:a16="http://schemas.microsoft.com/office/drawing/2014/main" id="{D33D1830-DC41-8138-5313-8C774C4896FE}"/>
              </a:ext>
            </a:extLst>
          </p:cNvPr>
          <p:cNvSpPr/>
          <p:nvPr/>
        </p:nvSpPr>
        <p:spPr>
          <a:xfrm>
            <a:off x="7615639" y="7425103"/>
            <a:ext cx="5347586" cy="1938992"/>
          </a:xfrm>
          <a:prstGeom prst="wedgeRectCallout">
            <a:avLst>
              <a:gd name="adj1" fmla="val 15139"/>
              <a:gd name="adj2" fmla="val -64448"/>
            </a:avLst>
          </a:prstGeom>
          <a:solidFill>
            <a:srgbClr val="3C8C1E"/>
          </a:solidFill>
          <a:ln w="9525">
            <a:solidFill>
              <a:srgbClr val="3E89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AB25AC2B-D3A3-0259-0575-AEA1B23CB42B}"/>
              </a:ext>
            </a:extLst>
          </p:cNvPr>
          <p:cNvSpPr txBox="1"/>
          <p:nvPr/>
        </p:nvSpPr>
        <p:spPr>
          <a:xfrm>
            <a:off x="7615639" y="7425103"/>
            <a:ext cx="560929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die Lufttemperatur hat nur geringe Relevanz bei der Betrachtung der verfügbaren Verdichtungszeit 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►</a:t>
            </a:r>
            <a:r>
              <a:rPr lang="de-DE" sz="2400" b="1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keine Anpassung im Regelwerk notwendig</a:t>
            </a:r>
          </a:p>
        </p:txBody>
      </p:sp>
      <p:sp>
        <p:nvSpPr>
          <p:cNvPr id="28" name="Additionszeichen 27">
            <a:extLst>
              <a:ext uri="{FF2B5EF4-FFF2-40B4-BE49-F238E27FC236}">
                <a16:creationId xmlns:a16="http://schemas.microsoft.com/office/drawing/2014/main" id="{03A862B4-738D-359E-092F-E2ECCEAF1BBD}"/>
              </a:ext>
            </a:extLst>
          </p:cNvPr>
          <p:cNvSpPr/>
          <p:nvPr/>
        </p:nvSpPr>
        <p:spPr>
          <a:xfrm>
            <a:off x="12724282" y="3267773"/>
            <a:ext cx="506729" cy="506730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Additionszeichen 28">
            <a:extLst>
              <a:ext uri="{FF2B5EF4-FFF2-40B4-BE49-F238E27FC236}">
                <a16:creationId xmlns:a16="http://schemas.microsoft.com/office/drawing/2014/main" id="{EDA318DB-E446-D707-1E60-7DE247B5AEC5}"/>
              </a:ext>
            </a:extLst>
          </p:cNvPr>
          <p:cNvSpPr/>
          <p:nvPr/>
        </p:nvSpPr>
        <p:spPr>
          <a:xfrm>
            <a:off x="14826709" y="3358143"/>
            <a:ext cx="506730" cy="506730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31C58667-5950-3812-2845-0D5FEF9AA4CE}"/>
              </a:ext>
            </a:extLst>
          </p:cNvPr>
          <p:cNvSpPr/>
          <p:nvPr/>
        </p:nvSpPr>
        <p:spPr>
          <a:xfrm flipH="1">
            <a:off x="12320380" y="6198487"/>
            <a:ext cx="4900813" cy="95996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Sprechblase: rechteckig 31">
            <a:extLst>
              <a:ext uri="{FF2B5EF4-FFF2-40B4-BE49-F238E27FC236}">
                <a16:creationId xmlns:a16="http://schemas.microsoft.com/office/drawing/2014/main" id="{AA0FFBA3-8AA5-61AE-A81D-963FE938FDF6}"/>
              </a:ext>
            </a:extLst>
          </p:cNvPr>
          <p:cNvSpPr/>
          <p:nvPr/>
        </p:nvSpPr>
        <p:spPr>
          <a:xfrm>
            <a:off x="13199069" y="7410267"/>
            <a:ext cx="3964784" cy="1938991"/>
          </a:xfrm>
          <a:prstGeom prst="wedgeRectCallout">
            <a:avLst>
              <a:gd name="adj1" fmla="val 10360"/>
              <a:gd name="adj2" fmla="val -62193"/>
            </a:avLst>
          </a:prstGeom>
          <a:solidFill>
            <a:schemeClr val="tx2"/>
          </a:solidFill>
          <a:ln w="952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7D978367-A44E-57FD-1BEF-40ECB9F66266}"/>
              </a:ext>
            </a:extLst>
          </p:cNvPr>
          <p:cNvSpPr txBox="1"/>
          <p:nvPr/>
        </p:nvSpPr>
        <p:spPr>
          <a:xfrm>
            <a:off x="13173667" y="7493720"/>
            <a:ext cx="399018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unternehmerische Entscheidung im Hinblick auf den Verdichtungserfolg erforderlich ►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Planung des Einbauprozesses </a:t>
            </a:r>
          </a:p>
        </p:txBody>
      </p:sp>
    </p:spTree>
    <p:extLst>
      <p:ext uri="{BB962C8B-B14F-4D97-AF65-F5344CB8AC3E}">
        <p14:creationId xmlns:p14="http://schemas.microsoft.com/office/powerpoint/2010/main" val="12081961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  <p:bldP spid="26" grpId="0" animBg="1"/>
      <p:bldP spid="27" grpId="0"/>
      <p:bldP spid="31" grpId="0" animBg="1"/>
      <p:bldP spid="32" grpId="0" animBg="1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540AE-4EF6-DCF9-0ACF-F71E51E9D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39FD885D-D98D-51A2-1D01-764E52E2456F}"/>
              </a:ext>
            </a:extLst>
          </p:cNvPr>
          <p:cNvSpPr/>
          <p:nvPr/>
        </p:nvSpPr>
        <p:spPr>
          <a:xfrm>
            <a:off x="838200" y="7878542"/>
            <a:ext cx="3810000" cy="1290124"/>
          </a:xfrm>
          <a:prstGeom prst="roundRect">
            <a:avLst/>
          </a:prstGeom>
          <a:solidFill>
            <a:srgbClr val="3C8C1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01DE45-B7EF-7BED-C8EB-871C95900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Eigenüberwachungsprüfungen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B8849F-A016-AEDC-0BC8-EE673CC18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02ACB35-E420-1B53-0CA4-E218E9EC15EA}"/>
              </a:ext>
            </a:extLst>
          </p:cNvPr>
          <p:cNvSpPr/>
          <p:nvPr/>
        </p:nvSpPr>
        <p:spPr>
          <a:xfrm>
            <a:off x="1066799" y="1790700"/>
            <a:ext cx="16154399" cy="846137"/>
          </a:xfrm>
          <a:prstGeom prst="rect">
            <a:avLst/>
          </a:prstGeom>
          <a:solidFill>
            <a:srgbClr val="3E8940"/>
          </a:solidFill>
          <a:ln>
            <a:solidFill>
              <a:srgbClr val="3E8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latin typeface="Avenir" panose="020B0604020202020204" charset="0"/>
              </a:rPr>
              <a:t>Abschätzung des verfügbaren Verdichtungszeitfensters</a:t>
            </a:r>
          </a:p>
        </p:txBody>
      </p:sp>
      <p:pic>
        <p:nvPicPr>
          <p:cNvPr id="16" name="Picture 2" descr="main product photo">
            <a:extLst>
              <a:ext uri="{FF2B5EF4-FFF2-40B4-BE49-F238E27FC236}">
                <a16:creationId xmlns:a16="http://schemas.microsoft.com/office/drawing/2014/main" id="{766A6BBD-515E-19BB-17AB-B8B687D3D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798" y="2781300"/>
            <a:ext cx="2520943" cy="361171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819E9062-65BC-0637-C3BC-ACBFA4856739}"/>
              </a:ext>
            </a:extLst>
          </p:cNvPr>
          <p:cNvSpPr txBox="1"/>
          <p:nvPr/>
        </p:nvSpPr>
        <p:spPr>
          <a:xfrm>
            <a:off x="1284457" y="4838700"/>
            <a:ext cx="21445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venir" panose="020B0604020202020204" charset="0"/>
              </a:rPr>
              <a:t>Anhang 7</a:t>
            </a:r>
          </a:p>
          <a:p>
            <a:r>
              <a:rPr lang="de-DE" sz="1200" dirty="0">
                <a:latin typeface="Avenir" panose="020B0604020202020204" charset="0"/>
              </a:rPr>
              <a:t>Ermittlung der verfüg-</a:t>
            </a:r>
          </a:p>
          <a:p>
            <a:r>
              <a:rPr lang="de-DE" sz="1200" dirty="0">
                <a:latin typeface="Avenir" panose="020B0604020202020204" charset="0"/>
              </a:rPr>
              <a:t>baren Zeit für die Verdichtung von Asphaltbeton für Asphaltbinder- und Asphaltdeckschichten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DA0198E8-79A1-C097-C2AF-A0E09FB00D8B}"/>
              </a:ext>
            </a:extLst>
          </p:cNvPr>
          <p:cNvGraphicFramePr>
            <a:graphicFrameLocks noGrp="1"/>
          </p:cNvGraphicFramePr>
          <p:nvPr/>
        </p:nvGraphicFramePr>
        <p:xfrm>
          <a:off x="4800600" y="3309472"/>
          <a:ext cx="12420595" cy="2596030"/>
        </p:xfrm>
        <a:graphic>
          <a:graphicData uri="http://schemas.openxmlformats.org/drawingml/2006/table">
            <a:tbl>
              <a:tblPr/>
              <a:tblGrid>
                <a:gridCol w="1014598">
                  <a:extLst>
                    <a:ext uri="{9D8B030D-6E8A-4147-A177-3AD203B41FA5}">
                      <a16:colId xmlns:a16="http://schemas.microsoft.com/office/drawing/2014/main" val="2841873364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472995157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2072342649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3139595234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2693093470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4160005540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3966430683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3631270989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2416508362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2050770700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3848508129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290867838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1181937508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1345705819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2487515172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4103791753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2608003243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2671938332"/>
                    </a:ext>
                  </a:extLst>
                </a:gridCol>
              </a:tblGrid>
              <a:tr h="357457">
                <a:tc rowSpan="2"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verfügbare Walzzeit (min)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Windgeschwindigkeit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Windgeschwindigkeit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Windgeschwindigkeit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Windgeschwindigkeit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320231"/>
                  </a:ext>
                </a:extLst>
              </a:tr>
              <a:tr h="357457">
                <a:tc gridSpan="2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922162"/>
                  </a:ext>
                </a:extLst>
              </a:tr>
              <a:tr h="357457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Temperatur Asphalt an Bohle (°C)</a:t>
                      </a: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988234"/>
                  </a:ext>
                </a:extLst>
              </a:tr>
              <a:tr h="3574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140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107602"/>
                  </a:ext>
                </a:extLst>
              </a:tr>
              <a:tr h="3574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130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025037"/>
                  </a:ext>
                </a:extLst>
              </a:tr>
              <a:tr h="3574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282387"/>
                  </a:ext>
                </a:extLst>
              </a:tr>
              <a:tr h="451288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Temperatur Luft / Unterlage (°C)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0071235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BA4EEE1-0D01-FCE6-394A-0D972EBEA8C8}"/>
              </a:ext>
            </a:extLst>
          </p:cNvPr>
          <p:cNvSpPr txBox="1"/>
          <p:nvPr/>
        </p:nvSpPr>
        <p:spPr>
          <a:xfrm>
            <a:off x="4800600" y="2779066"/>
            <a:ext cx="12725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>
                <a:latin typeface="Avenir" panose="020B0604020202020204" charset="0"/>
              </a:rPr>
              <a:t>maximale </a:t>
            </a:r>
            <a:r>
              <a:rPr lang="de-DE" sz="2400" dirty="0" err="1">
                <a:latin typeface="Avenir" panose="020B0604020202020204" charset="0"/>
              </a:rPr>
              <a:t>Walzzeit</a:t>
            </a:r>
            <a:r>
              <a:rPr lang="de-DE" sz="2400" dirty="0">
                <a:latin typeface="Avenir" panose="020B0604020202020204" charset="0"/>
              </a:rPr>
              <a:t> [min] bis Temperatur der Schicht 90 °C, Asphaltdeckschicht "AC" 3 cm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515FB5C-344C-70BE-B303-0C0FA1C24E48}"/>
              </a:ext>
            </a:extLst>
          </p:cNvPr>
          <p:cNvSpPr txBox="1"/>
          <p:nvPr/>
        </p:nvSpPr>
        <p:spPr>
          <a:xfrm>
            <a:off x="1083129" y="6438900"/>
            <a:ext cx="2520944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1200" dirty="0">
                <a:solidFill>
                  <a:srgbClr val="000000"/>
                </a:solidFill>
                <a:latin typeface="Avenir" panose="020B0604020202020204" charset="0"/>
              </a:rPr>
              <a:t>W</a:t>
            </a:r>
            <a:r>
              <a:rPr lang="de-DE" sz="1200" baseline="-25000" dirty="0">
                <a:solidFill>
                  <a:srgbClr val="000000"/>
                </a:solidFill>
                <a:latin typeface="Avenir" panose="020B0604020202020204" charset="0"/>
              </a:rPr>
              <a:t>0</a:t>
            </a:r>
            <a:r>
              <a:rPr lang="de-DE" sz="1200" dirty="0">
                <a:solidFill>
                  <a:srgbClr val="000000"/>
                </a:solidFill>
                <a:latin typeface="Avenir" panose="020B0604020202020204" charset="0"/>
              </a:rPr>
              <a:t>: </a:t>
            </a:r>
            <a:r>
              <a:rPr lang="de-DE" sz="1200" b="0" i="0" u="none" strike="noStrike" dirty="0">
                <a:solidFill>
                  <a:srgbClr val="000000"/>
                </a:solidFill>
                <a:effectLst/>
                <a:latin typeface="Avenir" panose="020B0604020202020204" charset="0"/>
              </a:rPr>
              <a:t>0 km/h = windstill</a:t>
            </a:r>
          </a:p>
          <a:p>
            <a:pPr fontAlgn="b">
              <a:spcBef>
                <a:spcPts val="600"/>
              </a:spcBef>
              <a:spcAft>
                <a:spcPts val="600"/>
              </a:spcAft>
            </a:pPr>
            <a:r>
              <a:rPr lang="de-DE" sz="1200" dirty="0">
                <a:solidFill>
                  <a:srgbClr val="000000"/>
                </a:solidFill>
                <a:latin typeface="Avenir" panose="020B0604020202020204" charset="0"/>
              </a:rPr>
              <a:t>W</a:t>
            </a:r>
            <a:r>
              <a:rPr lang="de-DE" sz="1200" baseline="-25000" dirty="0">
                <a:solidFill>
                  <a:srgbClr val="000000"/>
                </a:solidFill>
                <a:latin typeface="Avenir" panose="020B0604020202020204" charset="0"/>
              </a:rPr>
              <a:t>1</a:t>
            </a:r>
            <a:r>
              <a:rPr lang="de-DE" sz="1200" dirty="0">
                <a:solidFill>
                  <a:srgbClr val="000000"/>
                </a:solidFill>
                <a:latin typeface="Avenir" panose="020B0604020202020204" charset="0"/>
              </a:rPr>
              <a:t>: 10 km/h = leichte Brise</a:t>
            </a:r>
          </a:p>
          <a:p>
            <a:pPr fontAlgn="b">
              <a:spcBef>
                <a:spcPts val="600"/>
              </a:spcBef>
              <a:spcAft>
                <a:spcPts val="600"/>
              </a:spcAft>
            </a:pPr>
            <a:r>
              <a:rPr lang="de-DE" sz="1200" dirty="0">
                <a:solidFill>
                  <a:srgbClr val="000000"/>
                </a:solidFill>
                <a:latin typeface="Avenir" panose="020B0604020202020204" charset="0"/>
              </a:rPr>
              <a:t>W</a:t>
            </a:r>
            <a:r>
              <a:rPr lang="de-DE" sz="1200" baseline="-25000" dirty="0">
                <a:solidFill>
                  <a:srgbClr val="000000"/>
                </a:solidFill>
                <a:latin typeface="Avenir" panose="020B0604020202020204" charset="0"/>
              </a:rPr>
              <a:t>2</a:t>
            </a:r>
            <a:r>
              <a:rPr lang="de-DE" sz="1200" dirty="0">
                <a:solidFill>
                  <a:srgbClr val="000000"/>
                </a:solidFill>
                <a:latin typeface="Avenir" panose="020B0604020202020204" charset="0"/>
              </a:rPr>
              <a:t>: 20 km/h = mäßige Brise</a:t>
            </a:r>
          </a:p>
          <a:p>
            <a:pPr fontAlgn="b">
              <a:spcBef>
                <a:spcPts val="600"/>
              </a:spcBef>
              <a:spcAft>
                <a:spcPts val="600"/>
              </a:spcAft>
            </a:pPr>
            <a:r>
              <a:rPr lang="de-DE" sz="1200" dirty="0">
                <a:solidFill>
                  <a:srgbClr val="000000"/>
                </a:solidFill>
                <a:latin typeface="Avenir" panose="020B0604020202020204" charset="0"/>
              </a:rPr>
              <a:t>W</a:t>
            </a:r>
            <a:r>
              <a:rPr lang="de-DE" sz="1200" baseline="-25000" dirty="0">
                <a:solidFill>
                  <a:srgbClr val="000000"/>
                </a:solidFill>
                <a:latin typeface="Avenir" panose="020B0604020202020204" charset="0"/>
              </a:rPr>
              <a:t>3</a:t>
            </a:r>
            <a:r>
              <a:rPr lang="de-DE" sz="1200" dirty="0">
                <a:solidFill>
                  <a:srgbClr val="000000"/>
                </a:solidFill>
                <a:latin typeface="Avenir" panose="020B0604020202020204" charset="0"/>
              </a:rPr>
              <a:t>: 40 km/h = starker Wind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168A9BD-0E2A-5189-BB1C-7BF0AC7A812E}"/>
              </a:ext>
            </a:extLst>
          </p:cNvPr>
          <p:cNvSpPr txBox="1"/>
          <p:nvPr/>
        </p:nvSpPr>
        <p:spPr>
          <a:xfrm>
            <a:off x="4800600" y="6021106"/>
            <a:ext cx="12725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>
                <a:latin typeface="Avenir" panose="020B0604020202020204" charset="0"/>
              </a:rPr>
              <a:t>maximale </a:t>
            </a:r>
            <a:r>
              <a:rPr lang="de-DE" sz="2400" dirty="0" err="1">
                <a:latin typeface="Avenir" panose="020B0604020202020204" charset="0"/>
              </a:rPr>
              <a:t>Walzzeit</a:t>
            </a:r>
            <a:r>
              <a:rPr lang="de-DE" sz="2400" dirty="0">
                <a:latin typeface="Avenir" panose="020B0604020202020204" charset="0"/>
              </a:rPr>
              <a:t> [min] bis Temperatur der Schicht 90 °C, Asphaltdeckschicht "AC" 4 cm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4F19AC42-BC67-4ED6-CAEA-A8AE80080607}"/>
              </a:ext>
            </a:extLst>
          </p:cNvPr>
          <p:cNvGraphicFramePr>
            <a:graphicFrameLocks noGrp="1"/>
          </p:cNvGraphicFramePr>
          <p:nvPr/>
        </p:nvGraphicFramePr>
        <p:xfrm>
          <a:off x="4800599" y="6598375"/>
          <a:ext cx="12420591" cy="2560334"/>
        </p:xfrm>
        <a:graphic>
          <a:graphicData uri="http://schemas.openxmlformats.org/drawingml/2006/table">
            <a:tbl>
              <a:tblPr/>
              <a:tblGrid>
                <a:gridCol w="1014594">
                  <a:extLst>
                    <a:ext uri="{9D8B030D-6E8A-4147-A177-3AD203B41FA5}">
                      <a16:colId xmlns:a16="http://schemas.microsoft.com/office/drawing/2014/main" val="155053063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3481554861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3604606738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3332829273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600387330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869933019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1847103396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1810084069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2089748031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3032156890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3755786184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4159489081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228010079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2579020628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3343562683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4038180337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3402755708"/>
                    </a:ext>
                  </a:extLst>
                </a:gridCol>
                <a:gridCol w="670941">
                  <a:extLst>
                    <a:ext uri="{9D8B030D-6E8A-4147-A177-3AD203B41FA5}">
                      <a16:colId xmlns:a16="http://schemas.microsoft.com/office/drawing/2014/main" val="2201147141"/>
                    </a:ext>
                  </a:extLst>
                </a:gridCol>
              </a:tblGrid>
              <a:tr h="344384">
                <a:tc rowSpan="2"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verfügbare Walzzeit (min)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Windgeschwindigkeit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Windgeschwindigkeit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Windgeschwindigkeit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Windgeschwindigkeit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775656"/>
                  </a:ext>
                </a:extLst>
              </a:tr>
              <a:tr h="344384">
                <a:tc gridSpan="2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</a:t>
                      </a:r>
                      <a:endParaRPr lang="de-DE" sz="1600" b="1" i="0" u="none" strike="noStrike" dirty="0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643318"/>
                  </a:ext>
                </a:extLst>
              </a:tr>
              <a:tr h="344384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Temperatur Asphalt an Bohle (°C)</a:t>
                      </a: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554376"/>
                  </a:ext>
                </a:extLst>
              </a:tr>
              <a:tr h="34438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140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185632"/>
                  </a:ext>
                </a:extLst>
              </a:tr>
              <a:tr h="34438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130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656390"/>
                  </a:ext>
                </a:extLst>
              </a:tr>
              <a:tr h="34438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84351"/>
                  </a:ext>
                </a:extLst>
              </a:tr>
              <a:tr h="365021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Temperatur Luft / Unterlage (°C)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venir" panose="020B060402020202020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517115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2F3C199F-5069-4B86-DA83-9F227DF91B1D}"/>
              </a:ext>
            </a:extLst>
          </p:cNvPr>
          <p:cNvSpPr txBox="1"/>
          <p:nvPr/>
        </p:nvSpPr>
        <p:spPr>
          <a:xfrm>
            <a:off x="1066798" y="8039100"/>
            <a:ext cx="2362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Jetzt </a:t>
            </a:r>
            <a:r>
              <a:rPr lang="de-DE" dirty="0">
                <a:latin typeface="Avenir" panose="020B0604020202020204" charset="0"/>
              </a:rPr>
              <a:t>individuellen</a:t>
            </a:r>
            <a:r>
              <a:rPr lang="de-DE" dirty="0"/>
              <a:t> Verdichtungszeitraum </a:t>
            </a:r>
          </a:p>
          <a:p>
            <a:r>
              <a:rPr lang="de-DE" dirty="0"/>
              <a:t>berechnen: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BAF8353-30B7-8B1E-9F89-05267DC462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00" y="7962900"/>
            <a:ext cx="1062296" cy="106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6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D424B-FCD7-4C24-AF51-C2DB799EC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693D3D-B916-8C82-78F7-D4F9A0896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Eigenüberwachungsprüfungen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CD169D-F4B1-1503-3AE2-8AA8CCA31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F420292-EDD0-4FB0-7974-F31E6528BAF7}"/>
              </a:ext>
            </a:extLst>
          </p:cNvPr>
          <p:cNvSpPr/>
          <p:nvPr/>
        </p:nvSpPr>
        <p:spPr>
          <a:xfrm>
            <a:off x="1066799" y="1790700"/>
            <a:ext cx="16154399" cy="846137"/>
          </a:xfrm>
          <a:prstGeom prst="rect">
            <a:avLst/>
          </a:prstGeom>
          <a:solidFill>
            <a:srgbClr val="3E8940"/>
          </a:solidFill>
          <a:ln>
            <a:solidFill>
              <a:srgbClr val="3E8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latin typeface="Avenir" panose="020B0604020202020204" charset="0"/>
              </a:rPr>
              <a:t>Abschätzung des verfügbaren Verdichtungszeitfensters</a:t>
            </a:r>
          </a:p>
        </p:txBody>
      </p:sp>
      <p:pic>
        <p:nvPicPr>
          <p:cNvPr id="16" name="Picture 2" descr="main product photo">
            <a:extLst>
              <a:ext uri="{FF2B5EF4-FFF2-40B4-BE49-F238E27FC236}">
                <a16:creationId xmlns:a16="http://schemas.microsoft.com/office/drawing/2014/main" id="{B6EEA86C-C2BF-09E2-4347-82FCD19B5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799" y="2904077"/>
            <a:ext cx="3023991" cy="433242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D465377F-4A52-341E-3B3C-BEE807648AB3}"/>
              </a:ext>
            </a:extLst>
          </p:cNvPr>
          <p:cNvSpPr txBox="1"/>
          <p:nvPr/>
        </p:nvSpPr>
        <p:spPr>
          <a:xfrm>
            <a:off x="1284457" y="5371633"/>
            <a:ext cx="230328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Avenir" panose="020B0604020202020204" charset="0"/>
              </a:rPr>
              <a:t>Anhang 7</a:t>
            </a:r>
          </a:p>
          <a:p>
            <a:r>
              <a:rPr lang="de-DE" sz="1400" dirty="0">
                <a:latin typeface="Avenir" panose="020B0604020202020204" charset="0"/>
              </a:rPr>
              <a:t>Ermittlung der verfügbaren Zeit für die Verdichtung von Asphaltbeton für Asphaltbinder- und Asphaltdeckschichten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2B0FE32-221E-B506-7F10-E98EE93343F3}"/>
              </a:ext>
            </a:extLst>
          </p:cNvPr>
          <p:cNvSpPr txBox="1"/>
          <p:nvPr/>
        </p:nvSpPr>
        <p:spPr>
          <a:xfrm>
            <a:off x="1066799" y="7503745"/>
            <a:ext cx="3048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>
              <a:buNone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Avenir" panose="020B0604020202020204" charset="0"/>
              </a:rPr>
              <a:t>0 km/h = windstill</a:t>
            </a:r>
          </a:p>
          <a:p>
            <a:pPr fontAlgn="b"/>
            <a:r>
              <a:rPr lang="de-DE" dirty="0">
                <a:solidFill>
                  <a:srgbClr val="000000"/>
                </a:solidFill>
                <a:latin typeface="Avenir" panose="020B0604020202020204" charset="0"/>
              </a:rPr>
              <a:t>10 km/h = leichte Brise</a:t>
            </a:r>
          </a:p>
          <a:p>
            <a:pPr fontAlgn="b"/>
            <a:r>
              <a:rPr lang="de-DE" dirty="0">
                <a:solidFill>
                  <a:srgbClr val="000000"/>
                </a:solidFill>
                <a:latin typeface="Avenir" panose="020B0604020202020204" charset="0"/>
              </a:rPr>
              <a:t>20 km/h = mäßige Brise</a:t>
            </a:r>
          </a:p>
          <a:p>
            <a:pPr fontAlgn="b"/>
            <a:r>
              <a:rPr lang="de-DE" dirty="0">
                <a:solidFill>
                  <a:srgbClr val="000000"/>
                </a:solidFill>
                <a:latin typeface="Avenir" panose="020B0604020202020204" charset="0"/>
              </a:rPr>
              <a:t>40 km/h = starker Wind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8A44A9B-7732-8C77-B497-EF9F09866EB2}"/>
              </a:ext>
            </a:extLst>
          </p:cNvPr>
          <p:cNvSpPr txBox="1"/>
          <p:nvPr/>
        </p:nvSpPr>
        <p:spPr>
          <a:xfrm>
            <a:off x="4654663" y="3015342"/>
            <a:ext cx="12725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>
                <a:latin typeface="Avenir" panose="020B0604020202020204" charset="0"/>
              </a:rPr>
              <a:t>maximale </a:t>
            </a:r>
            <a:r>
              <a:rPr lang="de-DE" sz="2400" dirty="0" err="1">
                <a:latin typeface="Avenir" panose="020B0604020202020204" charset="0"/>
              </a:rPr>
              <a:t>Walzzeit</a:t>
            </a:r>
            <a:r>
              <a:rPr lang="de-DE" sz="2400" dirty="0">
                <a:latin typeface="Avenir" panose="020B0604020202020204" charset="0"/>
              </a:rPr>
              <a:t> [min] bis Temperatur der Schicht 90 °C, Asphaltdeckschicht "AC" 4 cm;</a:t>
            </a:r>
          </a:p>
          <a:p>
            <a:r>
              <a:rPr lang="de-DE" sz="2400" dirty="0">
                <a:latin typeface="Avenir" panose="020B0604020202020204" charset="0"/>
              </a:rPr>
              <a:t>Einbau auf warmer Unterlage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92805DA9-32D1-F553-AADA-424ED7C9FD78}"/>
              </a:ext>
            </a:extLst>
          </p:cNvPr>
          <p:cNvGraphicFramePr>
            <a:graphicFrameLocks noGrp="1"/>
          </p:cNvGraphicFramePr>
          <p:nvPr/>
        </p:nvGraphicFramePr>
        <p:xfrm>
          <a:off x="4681870" y="4000500"/>
          <a:ext cx="12539328" cy="3962400"/>
        </p:xfrm>
        <a:graphic>
          <a:graphicData uri="http://schemas.openxmlformats.org/drawingml/2006/table">
            <a:tbl>
              <a:tblPr/>
              <a:tblGrid>
                <a:gridCol w="1024293">
                  <a:extLst>
                    <a:ext uri="{9D8B030D-6E8A-4147-A177-3AD203B41FA5}">
                      <a16:colId xmlns:a16="http://schemas.microsoft.com/office/drawing/2014/main" val="4103538994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4128969494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3642951572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3584488919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3962305747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4118227688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430678538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14871563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1860897071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2216460421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632967479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3963645722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133913078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4012950179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3003682532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3326113818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482787904"/>
                    </a:ext>
                  </a:extLst>
                </a:gridCol>
                <a:gridCol w="677355">
                  <a:extLst>
                    <a:ext uri="{9D8B030D-6E8A-4147-A177-3AD203B41FA5}">
                      <a16:colId xmlns:a16="http://schemas.microsoft.com/office/drawing/2014/main" val="4112307436"/>
                    </a:ext>
                  </a:extLst>
                </a:gridCol>
              </a:tblGrid>
              <a:tr h="468319">
                <a:tc rowSpan="2"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verfügbare Walzzeit (min)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Windgeschwindigkeit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Windgeschwindigkeit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Windgeschwindigkeit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Windgeschwindigkeit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118017"/>
                  </a:ext>
                </a:extLst>
              </a:tr>
              <a:tr h="468319">
                <a:tc gridSpan="2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W</a:t>
                      </a:r>
                      <a:r>
                        <a:rPr lang="de-DE" sz="16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</a:t>
                      </a:r>
                      <a:endParaRPr lang="de-DE" sz="1600" b="1" i="0" u="none" strike="noStrike">
                        <a:solidFill>
                          <a:srgbClr val="000000"/>
                        </a:solidFill>
                        <a:effectLst/>
                        <a:latin typeface="Avenir" panose="020B060402020202020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365802"/>
                  </a:ext>
                </a:extLst>
              </a:tr>
              <a:tr h="468319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Temperatur Asphalt an Bohle (°C)</a:t>
                      </a: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24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22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907591"/>
                  </a:ext>
                </a:extLst>
              </a:tr>
              <a:tr h="468319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140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526674"/>
                  </a:ext>
                </a:extLst>
              </a:tr>
              <a:tr h="468319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130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123636"/>
                  </a:ext>
                </a:extLst>
              </a:tr>
              <a:tr h="468319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16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9411760"/>
                  </a:ext>
                </a:extLst>
              </a:tr>
              <a:tr h="331807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Temperatur Luft (°C)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56028"/>
                  </a:ext>
                </a:extLst>
              </a:tr>
              <a:tr h="536536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0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Unterlage (°C)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" panose="020B0604020202020204" charset="0"/>
                        </a:rPr>
                        <a:t>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venir" panose="020B0604020202020204" charset="0"/>
                        </a:rPr>
                        <a:t>45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995656"/>
                  </a:ext>
                </a:extLst>
              </a:tr>
            </a:tbl>
          </a:graphicData>
        </a:graphic>
      </p:graphicFrame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56B854A3-FC85-0B9E-A112-8E921743D63F}"/>
              </a:ext>
            </a:extLst>
          </p:cNvPr>
          <p:cNvSpPr/>
          <p:nvPr/>
        </p:nvSpPr>
        <p:spPr>
          <a:xfrm>
            <a:off x="4648200" y="8230480"/>
            <a:ext cx="3810000" cy="1290124"/>
          </a:xfrm>
          <a:prstGeom prst="roundRect">
            <a:avLst/>
          </a:prstGeom>
          <a:solidFill>
            <a:srgbClr val="3C8C1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89DF225-CE5C-CD4E-9003-7798BAC3D037}"/>
              </a:ext>
            </a:extLst>
          </p:cNvPr>
          <p:cNvSpPr txBox="1"/>
          <p:nvPr/>
        </p:nvSpPr>
        <p:spPr>
          <a:xfrm>
            <a:off x="4876798" y="8391038"/>
            <a:ext cx="2362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Jetzt </a:t>
            </a:r>
            <a:r>
              <a:rPr lang="de-DE" dirty="0">
                <a:latin typeface="Avenir" panose="020B0604020202020204" charset="0"/>
              </a:rPr>
              <a:t>individuellen</a:t>
            </a:r>
            <a:r>
              <a:rPr lang="de-DE" dirty="0"/>
              <a:t> Verdichtungszeitraum </a:t>
            </a:r>
          </a:p>
          <a:p>
            <a:r>
              <a:rPr lang="de-DE" dirty="0"/>
              <a:t>berechnen: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617538F-ACFC-7805-2D9F-9A4C729BDB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00" y="8314838"/>
            <a:ext cx="1062296" cy="106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5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43BEA-43D2-AB11-ED9E-64EB0A55B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E92F719-E2EE-093C-4C91-BFAA347FF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Implementierung der verfügbaren </a:t>
            </a:r>
            <a:r>
              <a:rPr lang="de-DE" dirty="0" err="1"/>
              <a:t>Walzzeit</a:t>
            </a:r>
            <a:r>
              <a:rPr lang="de-DE" dirty="0"/>
              <a:t> in FDVK-A-System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58A6D6D-EB02-C860-3957-129899A965F4}"/>
              </a:ext>
            </a:extLst>
          </p:cNvPr>
          <p:cNvSpPr txBox="1"/>
          <p:nvPr/>
        </p:nvSpPr>
        <p:spPr>
          <a:xfrm>
            <a:off x="10210800" y="3049246"/>
            <a:ext cx="4629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latin typeface="Avenir" panose="020B0604020202020204" charset="0"/>
                <a:cs typeface="Arial" panose="020B0604020202020204" pitchFamily="34" charset="0"/>
              </a:rPr>
              <a:t>ungünstige Einbaubedingungen</a:t>
            </a:r>
            <a:endParaRPr lang="de-DE" sz="2000" b="1" dirty="0">
              <a:latin typeface="Avenir" panose="020B060402020202020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7F6AF3AA-8B91-C8A3-4404-9C0678985E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998856"/>
              </p:ext>
            </p:extLst>
          </p:nvPr>
        </p:nvGraphicFramePr>
        <p:xfrm>
          <a:off x="9597405" y="3823522"/>
          <a:ext cx="7623795" cy="4857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Inhaltsplatzhalter 5" descr="Ein Bild, das Himmel, draußen, Baum, Spiegel enthält.&#10;&#10;Automatisch generierte Beschreibung">
            <a:extLst>
              <a:ext uri="{FF2B5EF4-FFF2-40B4-BE49-F238E27FC236}">
                <a16:creationId xmlns:a16="http://schemas.microsoft.com/office/drawing/2014/main" id="{670F8013-73FA-6492-71AE-3BC3C063A0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57" b="23463"/>
          <a:stretch>
            <a:fillRect/>
          </a:stretch>
        </p:blipFill>
        <p:spPr>
          <a:xfrm>
            <a:off x="1295400" y="3043803"/>
            <a:ext cx="8078398" cy="4614297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FCB96499-153E-DFFD-C7B5-974F2B1F3E78}"/>
              </a:ext>
            </a:extLst>
          </p:cNvPr>
          <p:cNvSpPr/>
          <p:nvPr/>
        </p:nvSpPr>
        <p:spPr>
          <a:xfrm>
            <a:off x="11582400" y="6657581"/>
            <a:ext cx="152400" cy="152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AutoShape 4">
            <a:extLst>
              <a:ext uri="{FF2B5EF4-FFF2-40B4-BE49-F238E27FC236}">
                <a16:creationId xmlns:a16="http://schemas.microsoft.com/office/drawing/2014/main" id="{2182DDF4-E80B-B44C-CF2E-3C81DD4D4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639528"/>
            <a:ext cx="4724400" cy="1117070"/>
          </a:xfrm>
          <a:prstGeom prst="wedgeRectCallout">
            <a:avLst>
              <a:gd name="adj1" fmla="val -56500"/>
              <a:gd name="adj2" fmla="val 279495"/>
            </a:avLst>
          </a:prstGeom>
          <a:solidFill>
            <a:schemeClr val="bg1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800" i="1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z.B. Vorgabe:</a:t>
            </a:r>
          </a:p>
          <a:p>
            <a:pPr algn="ctr"/>
            <a:r>
              <a:rPr lang="de-DE" altLang="de-DE" sz="2800" i="1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10 Walzübergänge in 9 min</a:t>
            </a:r>
            <a:endParaRPr lang="de-DE" altLang="de-DE" sz="2800" dirty="0">
              <a:solidFill>
                <a:srgbClr val="3C8C1E"/>
              </a:solidFill>
              <a:latin typeface="Avenir" panose="020B0604020202020204" charset="0"/>
              <a:sym typeface="Wingdings" panose="05000000000000000000" pitchFamily="2" charset="2"/>
            </a:endParaRPr>
          </a:p>
        </p:txBody>
      </p:sp>
      <p:pic>
        <p:nvPicPr>
          <p:cNvPr id="13" name="Inhaltsplatzhalter 5" descr="Ein Bild, das Kleidung, draußen, Wasser, Baum enthält.&#10;&#10;Automatisch generierte Beschreibung">
            <a:extLst>
              <a:ext uri="{FF2B5EF4-FFF2-40B4-BE49-F238E27FC236}">
                <a16:creationId xmlns:a16="http://schemas.microsoft.com/office/drawing/2014/main" id="{E1DA7FE4-A7C6-2031-227E-A4A65466B2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5" t="10262" r="8441"/>
          <a:stretch/>
        </p:blipFill>
        <p:spPr>
          <a:xfrm>
            <a:off x="14840594" y="5098138"/>
            <a:ext cx="1580090" cy="2308324"/>
          </a:xfrm>
          <a:prstGeom prst="rect">
            <a:avLst/>
          </a:prstGeom>
        </p:spPr>
      </p:pic>
      <p:sp>
        <p:nvSpPr>
          <p:cNvPr id="16" name="Sprechblase: rechteckig 15">
            <a:extLst>
              <a:ext uri="{FF2B5EF4-FFF2-40B4-BE49-F238E27FC236}">
                <a16:creationId xmlns:a16="http://schemas.microsoft.com/office/drawing/2014/main" id="{B62BE3CC-7403-FFC2-6985-9576267937FB}"/>
              </a:ext>
            </a:extLst>
          </p:cNvPr>
          <p:cNvSpPr/>
          <p:nvPr/>
        </p:nvSpPr>
        <p:spPr>
          <a:xfrm>
            <a:off x="8305800" y="8444802"/>
            <a:ext cx="4191000" cy="813498"/>
          </a:xfrm>
          <a:prstGeom prst="wedgeRectCallout">
            <a:avLst>
              <a:gd name="adj1" fmla="val 26700"/>
              <a:gd name="adj2" fmla="val -226404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accent2"/>
                </a:solidFill>
                <a:latin typeface="Avenir" panose="020B0604020202020204" charset="0"/>
              </a:rPr>
              <a:t>Rechnerische Ermittlung auf Basis eines Abkühlmodells ausreichend</a:t>
            </a:r>
          </a:p>
        </p:txBody>
      </p:sp>
      <p:sp>
        <p:nvSpPr>
          <p:cNvPr id="17" name="Pfeil: nach rechts 16">
            <a:extLst>
              <a:ext uri="{FF2B5EF4-FFF2-40B4-BE49-F238E27FC236}">
                <a16:creationId xmlns:a16="http://schemas.microsoft.com/office/drawing/2014/main" id="{02E9CDD5-5AF7-77E0-9F7E-43462E704314}"/>
              </a:ext>
            </a:extLst>
          </p:cNvPr>
          <p:cNvSpPr/>
          <p:nvPr/>
        </p:nvSpPr>
        <p:spPr>
          <a:xfrm rot="10800000">
            <a:off x="14039206" y="5905500"/>
            <a:ext cx="1124594" cy="228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Sprechblase: rechteckig 28">
            <a:extLst>
              <a:ext uri="{FF2B5EF4-FFF2-40B4-BE49-F238E27FC236}">
                <a16:creationId xmlns:a16="http://schemas.microsoft.com/office/drawing/2014/main" id="{C88089CA-0C28-29AD-A432-2DF27CD34063}"/>
              </a:ext>
            </a:extLst>
          </p:cNvPr>
          <p:cNvSpPr/>
          <p:nvPr/>
        </p:nvSpPr>
        <p:spPr>
          <a:xfrm>
            <a:off x="2209800" y="7987602"/>
            <a:ext cx="3657600" cy="813498"/>
          </a:xfrm>
          <a:prstGeom prst="wedgeRectCallout">
            <a:avLst>
              <a:gd name="adj1" fmla="val 60313"/>
              <a:gd name="adj2" fmla="val -262354"/>
            </a:avLst>
          </a:prstGeom>
          <a:solidFill>
            <a:schemeClr val="bg1"/>
          </a:solidFill>
          <a:ln>
            <a:solidFill>
              <a:srgbClr val="3E8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rgbClr val="3C8C1E"/>
                </a:solidFill>
                <a:latin typeface="Avenir" panose="020B0604020202020204" charset="0"/>
              </a:rPr>
              <a:t>Beobachtung Steifigkeitsentwicklung</a:t>
            </a:r>
          </a:p>
        </p:txBody>
      </p:sp>
      <p:sp>
        <p:nvSpPr>
          <p:cNvPr id="2" name="Foliennummernplatzhalter 3">
            <a:extLst>
              <a:ext uri="{FF2B5EF4-FFF2-40B4-BE49-F238E27FC236}">
                <a16:creationId xmlns:a16="http://schemas.microsoft.com/office/drawing/2014/main" id="{E1E9B063-70D9-C63E-9CFE-7C278FEB7871}"/>
              </a:ext>
            </a:extLst>
          </p:cNvPr>
          <p:cNvSpPr txBox="1">
            <a:spLocks/>
          </p:cNvSpPr>
          <p:nvPr/>
        </p:nvSpPr>
        <p:spPr>
          <a:xfrm>
            <a:off x="16052006" y="9520604"/>
            <a:ext cx="1295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1E2B622-5C2B-46CB-9AD2-CFF27035BC98}" type="slidenum">
              <a:rPr lang="de-DE" smtClean="0"/>
              <a:pPr algn="r"/>
              <a:t>24</a:t>
            </a:fld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F4FB82C-3AF8-D164-FA91-CE90F39286CE}"/>
              </a:ext>
            </a:extLst>
          </p:cNvPr>
          <p:cNvSpPr txBox="1"/>
          <p:nvPr/>
        </p:nvSpPr>
        <p:spPr>
          <a:xfrm>
            <a:off x="5898167" y="3126189"/>
            <a:ext cx="3475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4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2962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7023">
        <p159:morph option="byObject"/>
      </p:transition>
    </mc:Choice>
    <mc:Fallback xmlns="">
      <p:transition spd="slow" advTm="970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29" grpId="0" animBg="1"/>
      <p:bldP spid="3" grpId="0"/>
    </p:bldLst>
  </p:timing>
  <p:extLst>
    <p:ext uri="{E180D4A7-C9FB-4DFB-919C-405C955672EB}">
      <p14:showEvtLst xmlns:p14="http://schemas.microsoft.com/office/powerpoint/2010/main">
        <p14:playEvt time="20014" objId="7"/>
        <p14:stopEvt time="27119" objId="7"/>
      </p14:showEvt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A7F55-F784-FDF7-E1CF-13873B147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EF353A3-7CC6-2FF6-8E52-B992628DD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Baubegleitende Verdichtungsmessungen 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90DE062E-6BD1-ECCA-80EC-99A5F300D054}"/>
              </a:ext>
            </a:extLst>
          </p:cNvPr>
          <p:cNvCxnSpPr/>
          <p:nvPr/>
        </p:nvCxnSpPr>
        <p:spPr>
          <a:xfrm flipV="1">
            <a:off x="1219200" y="3401076"/>
            <a:ext cx="0" cy="4572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9C7676C4-B5A8-6132-FB44-1AA4C34D2561}"/>
              </a:ext>
            </a:extLst>
          </p:cNvPr>
          <p:cNvCxnSpPr/>
          <p:nvPr/>
        </p:nvCxnSpPr>
        <p:spPr>
          <a:xfrm>
            <a:off x="762000" y="7439676"/>
            <a:ext cx="6858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A5A2203-DD12-AD9E-6FAC-4783894CB828}"/>
              </a:ext>
            </a:extLst>
          </p:cNvPr>
          <p:cNvCxnSpPr/>
          <p:nvPr/>
        </p:nvCxnSpPr>
        <p:spPr>
          <a:xfrm flipV="1">
            <a:off x="7467600" y="3401076"/>
            <a:ext cx="0" cy="4572000"/>
          </a:xfrm>
          <a:prstGeom prst="straightConnector1">
            <a:avLst/>
          </a:prstGeom>
          <a:ln w="57150">
            <a:solidFill>
              <a:srgbClr val="3C8C1E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94EBA9A3-8CDD-4E47-8AEA-F395BC83314E}"/>
              </a:ext>
            </a:extLst>
          </p:cNvPr>
          <p:cNvCxnSpPr>
            <a:cxnSpLocks/>
          </p:cNvCxnSpPr>
          <p:nvPr/>
        </p:nvCxnSpPr>
        <p:spPr>
          <a:xfrm>
            <a:off x="914400" y="3918147"/>
            <a:ext cx="6858000" cy="0"/>
          </a:xfrm>
          <a:prstGeom prst="line">
            <a:avLst/>
          </a:prstGeom>
          <a:ln w="28575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38F2E414-08AF-1897-7B11-52A985D8EC35}"/>
              </a:ext>
            </a:extLst>
          </p:cNvPr>
          <p:cNvSpPr txBox="1"/>
          <p:nvPr/>
        </p:nvSpPr>
        <p:spPr>
          <a:xfrm rot="16200000">
            <a:off x="116447" y="5441404"/>
            <a:ext cx="12378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chemeClr val="accent2"/>
                </a:solidFill>
                <a:latin typeface="Avenir" panose="020B0604020202020204" charset="0"/>
              </a:rPr>
              <a:t>Dichte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49764EF-F46F-B5BB-52EC-B9E89F5F6046}"/>
              </a:ext>
            </a:extLst>
          </p:cNvPr>
          <p:cNvSpPr txBox="1"/>
          <p:nvPr/>
        </p:nvSpPr>
        <p:spPr>
          <a:xfrm rot="16200000">
            <a:off x="6977691" y="5142124"/>
            <a:ext cx="18501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rgbClr val="3E8940"/>
                </a:solidFill>
                <a:latin typeface="Avenir" panose="020B0604020202020204" charset="0"/>
              </a:rPr>
              <a:t>Temperatur </a:t>
            </a:r>
          </a:p>
          <a:p>
            <a:r>
              <a:rPr lang="de-DE" sz="2000" dirty="0">
                <a:solidFill>
                  <a:srgbClr val="3E8940"/>
                </a:solidFill>
                <a:latin typeface="Avenir" panose="020B0604020202020204" charset="0"/>
              </a:rPr>
              <a:t>Asphaltschicht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5D60178-39C7-2911-7973-D5923CE01D63}"/>
              </a:ext>
            </a:extLst>
          </p:cNvPr>
          <p:cNvSpPr txBox="1"/>
          <p:nvPr/>
        </p:nvSpPr>
        <p:spPr>
          <a:xfrm>
            <a:off x="3092395" y="8213267"/>
            <a:ext cx="25346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venir" panose="020B0604020202020204" charset="0"/>
              </a:rPr>
              <a:t>Walzübergang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F59E315-0599-244D-D227-DBD131A7B435}"/>
              </a:ext>
            </a:extLst>
          </p:cNvPr>
          <p:cNvSpPr txBox="1"/>
          <p:nvPr/>
        </p:nvSpPr>
        <p:spPr>
          <a:xfrm>
            <a:off x="7620000" y="6729609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rgbClr val="3C8C1E"/>
                </a:solidFill>
                <a:latin typeface="Avenir" panose="020B0604020202020204" charset="0"/>
              </a:rPr>
              <a:t>80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DF1C6E4F-9728-8E33-0E35-2DAAEFD7C063}"/>
              </a:ext>
            </a:extLst>
          </p:cNvPr>
          <p:cNvSpPr txBox="1"/>
          <p:nvPr/>
        </p:nvSpPr>
        <p:spPr>
          <a:xfrm>
            <a:off x="7565170" y="3918500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rgbClr val="3C8C1E"/>
                </a:solidFill>
                <a:latin typeface="Avenir" panose="020B0604020202020204" charset="0"/>
              </a:rPr>
              <a:t>150</a:t>
            </a:r>
          </a:p>
        </p:txBody>
      </p: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AC344680-B6BE-861F-B423-AD2B8D997784}"/>
              </a:ext>
            </a:extLst>
          </p:cNvPr>
          <p:cNvCxnSpPr>
            <a:cxnSpLocks/>
          </p:cNvCxnSpPr>
          <p:nvPr/>
        </p:nvCxnSpPr>
        <p:spPr>
          <a:xfrm flipV="1">
            <a:off x="2197788" y="7453282"/>
            <a:ext cx="0" cy="288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90DA85FB-0DF4-5301-5610-62336B8BFE94}"/>
              </a:ext>
            </a:extLst>
          </p:cNvPr>
          <p:cNvCxnSpPr>
            <a:cxnSpLocks/>
          </p:cNvCxnSpPr>
          <p:nvPr/>
        </p:nvCxnSpPr>
        <p:spPr>
          <a:xfrm flipV="1">
            <a:off x="3324416" y="7439675"/>
            <a:ext cx="0" cy="288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D7982116-7A3C-E4C6-F778-D22935AFCCEF}"/>
              </a:ext>
            </a:extLst>
          </p:cNvPr>
          <p:cNvCxnSpPr>
            <a:cxnSpLocks/>
          </p:cNvCxnSpPr>
          <p:nvPr/>
        </p:nvCxnSpPr>
        <p:spPr>
          <a:xfrm flipV="1">
            <a:off x="4467416" y="7423347"/>
            <a:ext cx="0" cy="288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1F1AEFA4-FC72-286D-2C6E-D3D3531488D8}"/>
              </a:ext>
            </a:extLst>
          </p:cNvPr>
          <p:cNvCxnSpPr>
            <a:cxnSpLocks/>
          </p:cNvCxnSpPr>
          <p:nvPr/>
        </p:nvCxnSpPr>
        <p:spPr>
          <a:xfrm flipV="1">
            <a:off x="6705600" y="7439676"/>
            <a:ext cx="0" cy="288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90DFE808-F327-903E-C82F-F323C3C3A671}"/>
              </a:ext>
            </a:extLst>
          </p:cNvPr>
          <p:cNvCxnSpPr>
            <a:cxnSpLocks/>
          </p:cNvCxnSpPr>
          <p:nvPr/>
        </p:nvCxnSpPr>
        <p:spPr>
          <a:xfrm flipV="1">
            <a:off x="5598679" y="7439675"/>
            <a:ext cx="0" cy="288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feld 38">
            <a:extLst>
              <a:ext uri="{FF2B5EF4-FFF2-40B4-BE49-F238E27FC236}">
                <a16:creationId xmlns:a16="http://schemas.microsoft.com/office/drawing/2014/main" id="{EB46E5AB-0842-6D95-7AD9-F521C109E3F0}"/>
              </a:ext>
            </a:extLst>
          </p:cNvPr>
          <p:cNvSpPr txBox="1"/>
          <p:nvPr/>
        </p:nvSpPr>
        <p:spPr>
          <a:xfrm>
            <a:off x="2001377" y="772814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venir" panose="020B0604020202020204" charset="0"/>
              </a:rPr>
              <a:t>2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447648-1934-1349-071D-BE9DD768A88B}"/>
              </a:ext>
            </a:extLst>
          </p:cNvPr>
          <p:cNvSpPr txBox="1"/>
          <p:nvPr/>
        </p:nvSpPr>
        <p:spPr>
          <a:xfrm>
            <a:off x="3127854" y="771962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venir" panose="020B0604020202020204" charset="0"/>
              </a:rPr>
              <a:t>4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1C10A374-DBC9-DFE1-95FB-55704E45776B}"/>
              </a:ext>
            </a:extLst>
          </p:cNvPr>
          <p:cNvSpPr txBox="1"/>
          <p:nvPr/>
        </p:nvSpPr>
        <p:spPr>
          <a:xfrm>
            <a:off x="4259116" y="769785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venir" panose="020B0604020202020204" charset="0"/>
              </a:rPr>
              <a:t>6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AF497A9-F0FC-A58F-7EEB-F7F1215649FD}"/>
              </a:ext>
            </a:extLst>
          </p:cNvPr>
          <p:cNvSpPr txBox="1"/>
          <p:nvPr/>
        </p:nvSpPr>
        <p:spPr>
          <a:xfrm>
            <a:off x="5406158" y="771962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venir" panose="020B0604020202020204" charset="0"/>
              </a:rPr>
              <a:t>8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6A4B3667-C0FD-8566-9BA8-A832CA175919}"/>
              </a:ext>
            </a:extLst>
          </p:cNvPr>
          <p:cNvSpPr txBox="1"/>
          <p:nvPr/>
        </p:nvSpPr>
        <p:spPr>
          <a:xfrm>
            <a:off x="6400800" y="7728146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venir" panose="020B0604020202020204" charset="0"/>
              </a:rPr>
              <a:t>10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46BB54DE-156D-0EA3-ABDE-10908763B8F8}"/>
              </a:ext>
            </a:extLst>
          </p:cNvPr>
          <p:cNvSpPr txBox="1"/>
          <p:nvPr/>
        </p:nvSpPr>
        <p:spPr>
          <a:xfrm>
            <a:off x="1468638" y="2871337"/>
            <a:ext cx="36744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chemeClr val="accent2"/>
                </a:solidFill>
                <a:latin typeface="Avenir" panose="020B0604020202020204" charset="0"/>
              </a:rPr>
              <a:t>ermitteltes </a:t>
            </a:r>
          </a:p>
          <a:p>
            <a:r>
              <a:rPr lang="de-DE" sz="2800" dirty="0">
                <a:solidFill>
                  <a:schemeClr val="accent2"/>
                </a:solidFill>
                <a:latin typeface="Avenir" panose="020B0604020202020204" charset="0"/>
              </a:rPr>
              <a:t>Raumdichtemaximum</a:t>
            </a:r>
          </a:p>
        </p:txBody>
      </p:sp>
      <p:sp>
        <p:nvSpPr>
          <p:cNvPr id="47" name="Freihandform: Form 46">
            <a:extLst>
              <a:ext uri="{FF2B5EF4-FFF2-40B4-BE49-F238E27FC236}">
                <a16:creationId xmlns:a16="http://schemas.microsoft.com/office/drawing/2014/main" id="{D1A7041D-2ECD-1FF9-C235-5A7D0EA7E819}"/>
              </a:ext>
            </a:extLst>
          </p:cNvPr>
          <p:cNvSpPr/>
          <p:nvPr/>
        </p:nvSpPr>
        <p:spPr>
          <a:xfrm>
            <a:off x="1219200" y="3925405"/>
            <a:ext cx="6221186" cy="1832428"/>
          </a:xfrm>
          <a:custGeom>
            <a:avLst/>
            <a:gdLst>
              <a:gd name="csX0" fmla="*/ 0 w 6221186"/>
              <a:gd name="csY0" fmla="*/ 1832428 h 1832428"/>
              <a:gd name="csX1" fmla="*/ 930729 w 6221186"/>
              <a:gd name="csY1" fmla="*/ 1081313 h 1832428"/>
              <a:gd name="csX2" fmla="*/ 1975757 w 6221186"/>
              <a:gd name="csY2" fmla="*/ 591456 h 1832428"/>
              <a:gd name="csX3" fmla="*/ 3053443 w 6221186"/>
              <a:gd name="csY3" fmla="*/ 297542 h 1832428"/>
              <a:gd name="csX4" fmla="*/ 4310743 w 6221186"/>
              <a:gd name="csY4" fmla="*/ 68942 h 1832428"/>
              <a:gd name="csX5" fmla="*/ 5453743 w 6221186"/>
              <a:gd name="csY5" fmla="*/ 3628 h 1832428"/>
              <a:gd name="csX6" fmla="*/ 6221186 w 6221186"/>
              <a:gd name="csY6" fmla="*/ 36285 h 18324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6221186" h="1832428">
                <a:moveTo>
                  <a:pt x="0" y="1832428"/>
                </a:moveTo>
                <a:cubicBezTo>
                  <a:pt x="300718" y="1560285"/>
                  <a:pt x="601436" y="1288142"/>
                  <a:pt x="930729" y="1081313"/>
                </a:cubicBezTo>
                <a:cubicBezTo>
                  <a:pt x="1260022" y="874484"/>
                  <a:pt x="1621971" y="722084"/>
                  <a:pt x="1975757" y="591456"/>
                </a:cubicBezTo>
                <a:cubicBezTo>
                  <a:pt x="2329543" y="460827"/>
                  <a:pt x="2664279" y="384628"/>
                  <a:pt x="3053443" y="297542"/>
                </a:cubicBezTo>
                <a:cubicBezTo>
                  <a:pt x="3442607" y="210456"/>
                  <a:pt x="3910693" y="117928"/>
                  <a:pt x="4310743" y="68942"/>
                </a:cubicBezTo>
                <a:cubicBezTo>
                  <a:pt x="4710793" y="19956"/>
                  <a:pt x="5135336" y="9071"/>
                  <a:pt x="5453743" y="3628"/>
                </a:cubicBezTo>
                <a:cubicBezTo>
                  <a:pt x="5772150" y="-1815"/>
                  <a:pt x="5968093" y="-7258"/>
                  <a:pt x="6221186" y="36285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Freihandform: Form 49">
            <a:extLst>
              <a:ext uri="{FF2B5EF4-FFF2-40B4-BE49-F238E27FC236}">
                <a16:creationId xmlns:a16="http://schemas.microsoft.com/office/drawing/2014/main" id="{3E4D7D94-EEAD-5F8D-66CA-B5CCC1B15BCC}"/>
              </a:ext>
            </a:extLst>
          </p:cNvPr>
          <p:cNvSpPr/>
          <p:nvPr/>
        </p:nvSpPr>
        <p:spPr>
          <a:xfrm>
            <a:off x="1251857" y="4041137"/>
            <a:ext cx="6204857" cy="2549453"/>
          </a:xfrm>
          <a:custGeom>
            <a:avLst/>
            <a:gdLst>
              <a:gd name="csX0" fmla="*/ 6204857 w 6204857"/>
              <a:gd name="csY0" fmla="*/ 2549453 h 2549453"/>
              <a:gd name="csX1" fmla="*/ 5437414 w 6204857"/>
              <a:gd name="csY1" fmla="*/ 2500467 h 2549453"/>
              <a:gd name="csX2" fmla="*/ 4294414 w 6204857"/>
              <a:gd name="csY2" fmla="*/ 2304524 h 2549453"/>
              <a:gd name="csX3" fmla="*/ 3184072 w 6204857"/>
              <a:gd name="csY3" fmla="*/ 2075924 h 2549453"/>
              <a:gd name="csX4" fmla="*/ 2024743 w 6204857"/>
              <a:gd name="csY4" fmla="*/ 1765681 h 2549453"/>
              <a:gd name="csX5" fmla="*/ 849086 w 6204857"/>
              <a:gd name="csY5" fmla="*/ 1030896 h 2549453"/>
              <a:gd name="csX6" fmla="*/ 0 w 6204857"/>
              <a:gd name="csY6" fmla="*/ 2196 h 25494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6204857" h="2549453">
                <a:moveTo>
                  <a:pt x="6204857" y="2549453"/>
                </a:moveTo>
                <a:cubicBezTo>
                  <a:pt x="5980339" y="2545370"/>
                  <a:pt x="5755821" y="2541288"/>
                  <a:pt x="5437414" y="2500467"/>
                </a:cubicBezTo>
                <a:cubicBezTo>
                  <a:pt x="5119007" y="2459645"/>
                  <a:pt x="4669971" y="2375281"/>
                  <a:pt x="4294414" y="2304524"/>
                </a:cubicBezTo>
                <a:cubicBezTo>
                  <a:pt x="3918857" y="2233767"/>
                  <a:pt x="3562350" y="2165731"/>
                  <a:pt x="3184072" y="2075924"/>
                </a:cubicBezTo>
                <a:cubicBezTo>
                  <a:pt x="2805793" y="1986117"/>
                  <a:pt x="2413907" y="1939852"/>
                  <a:pt x="2024743" y="1765681"/>
                </a:cubicBezTo>
                <a:cubicBezTo>
                  <a:pt x="1635579" y="1591510"/>
                  <a:pt x="1186543" y="1324810"/>
                  <a:pt x="849086" y="1030896"/>
                </a:cubicBezTo>
                <a:cubicBezTo>
                  <a:pt x="511629" y="736982"/>
                  <a:pt x="70757" y="-46790"/>
                  <a:pt x="0" y="2196"/>
                </a:cubicBezTo>
              </a:path>
            </a:pathLst>
          </a:custGeom>
          <a:noFill/>
          <a:ln w="38100">
            <a:solidFill>
              <a:srgbClr val="3E8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65E2FC03-4F01-FECA-BEFE-F4632D512A88}"/>
              </a:ext>
            </a:extLst>
          </p:cNvPr>
          <p:cNvSpPr txBox="1"/>
          <p:nvPr/>
        </p:nvSpPr>
        <p:spPr>
          <a:xfrm>
            <a:off x="1123482" y="2068167"/>
            <a:ext cx="2688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latin typeface="Avenir" panose="020B0604020202020204" charset="0"/>
              </a:rPr>
              <a:t>Idealer Zustand</a:t>
            </a:r>
          </a:p>
        </p:txBody>
      </p: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0BE8D621-4170-EDE5-8A64-2AC8466B1314}"/>
              </a:ext>
            </a:extLst>
          </p:cNvPr>
          <p:cNvCxnSpPr/>
          <p:nvPr/>
        </p:nvCxnSpPr>
        <p:spPr>
          <a:xfrm flipV="1">
            <a:off x="10744200" y="3348390"/>
            <a:ext cx="0" cy="4572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3" name="Textfeld 52">
            <a:extLst>
              <a:ext uri="{FF2B5EF4-FFF2-40B4-BE49-F238E27FC236}">
                <a16:creationId xmlns:a16="http://schemas.microsoft.com/office/drawing/2014/main" id="{0982EABE-9964-6096-1CB8-BDAE4C22CD33}"/>
              </a:ext>
            </a:extLst>
          </p:cNvPr>
          <p:cNvSpPr txBox="1"/>
          <p:nvPr/>
        </p:nvSpPr>
        <p:spPr>
          <a:xfrm rot="16200000">
            <a:off x="9684057" y="5462710"/>
            <a:ext cx="12378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chemeClr val="accent2"/>
                </a:solidFill>
                <a:latin typeface="Avenir" panose="020B0604020202020204" charset="0"/>
              </a:rPr>
              <a:t>Dichte</a:t>
            </a:r>
          </a:p>
        </p:txBody>
      </p:sp>
      <p:cxnSp>
        <p:nvCxnSpPr>
          <p:cNvPr id="55" name="Gerade Verbindung mit Pfeil 54">
            <a:extLst>
              <a:ext uri="{FF2B5EF4-FFF2-40B4-BE49-F238E27FC236}">
                <a16:creationId xmlns:a16="http://schemas.microsoft.com/office/drawing/2014/main" id="{10101696-3738-513C-E261-FF1ACE6A8990}"/>
              </a:ext>
            </a:extLst>
          </p:cNvPr>
          <p:cNvCxnSpPr/>
          <p:nvPr/>
        </p:nvCxnSpPr>
        <p:spPr>
          <a:xfrm>
            <a:off x="10302976" y="7423347"/>
            <a:ext cx="6918224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46E33881-8C5A-D055-6575-6E8AF997B456}"/>
              </a:ext>
            </a:extLst>
          </p:cNvPr>
          <p:cNvCxnSpPr>
            <a:cxnSpLocks/>
          </p:cNvCxnSpPr>
          <p:nvPr/>
        </p:nvCxnSpPr>
        <p:spPr>
          <a:xfrm>
            <a:off x="10744200" y="4885342"/>
            <a:ext cx="6291943" cy="51631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feld 57">
            <a:extLst>
              <a:ext uri="{FF2B5EF4-FFF2-40B4-BE49-F238E27FC236}">
                <a16:creationId xmlns:a16="http://schemas.microsoft.com/office/drawing/2014/main" id="{F91FD016-2518-C79E-56C0-8873EC1837A0}"/>
              </a:ext>
            </a:extLst>
          </p:cNvPr>
          <p:cNvSpPr txBox="1"/>
          <p:nvPr/>
        </p:nvSpPr>
        <p:spPr>
          <a:xfrm>
            <a:off x="13233208" y="8149924"/>
            <a:ext cx="19623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venir" panose="020B0604020202020204" charset="0"/>
              </a:rPr>
              <a:t>Länge in m</a:t>
            </a:r>
          </a:p>
        </p:txBody>
      </p:sp>
      <p:sp>
        <p:nvSpPr>
          <p:cNvPr id="61" name="AutoShape 4">
            <a:extLst>
              <a:ext uri="{FF2B5EF4-FFF2-40B4-BE49-F238E27FC236}">
                <a16:creationId xmlns:a16="http://schemas.microsoft.com/office/drawing/2014/main" id="{A10E53FE-902A-0ACE-891C-C673425A7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7562" y="1866900"/>
            <a:ext cx="6291943" cy="2885470"/>
          </a:xfrm>
          <a:prstGeom prst="wedgeRectCallout">
            <a:avLst>
              <a:gd name="adj1" fmla="val 2871"/>
              <a:gd name="adj2" fmla="val 60198"/>
            </a:avLst>
          </a:prstGeom>
          <a:solidFill>
            <a:schemeClr val="bg1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000" b="1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Ursachen hinterfragen, z.B.:</a:t>
            </a:r>
          </a:p>
          <a:p>
            <a:pPr marL="342900" indent="-342900">
              <a:buFontTx/>
              <a:buChar char="-"/>
            </a:pPr>
            <a:r>
              <a:rPr lang="de-DE" altLang="de-DE" sz="2000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erfolgt die festgelegte Anzahl an Walzübergängen in der abgeschätzten </a:t>
            </a:r>
            <a:r>
              <a:rPr lang="de-DE" altLang="de-DE" sz="2000" dirty="0" err="1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Walzzeit</a:t>
            </a:r>
            <a:r>
              <a:rPr lang="de-DE" altLang="de-DE" sz="2000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 / bei ausreichender Temperatur</a:t>
            </a:r>
          </a:p>
          <a:p>
            <a:pPr marL="342900" indent="-342900">
              <a:buFontTx/>
              <a:buChar char="-"/>
            </a:pPr>
            <a:r>
              <a:rPr lang="de-DE" altLang="de-DE" sz="2000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Fahren die Walzen zu schnell ? (reduzierte Verdichtungswirkung) </a:t>
            </a:r>
          </a:p>
          <a:p>
            <a:pPr marL="342900" indent="-342900">
              <a:buFontTx/>
              <a:buChar char="-"/>
            </a:pPr>
            <a:r>
              <a:rPr lang="de-DE" altLang="de-DE" sz="2000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Haben sich Mischguteigenschaften verändert (Anlieferungstemperatur, Zusammensetzung?</a:t>
            </a:r>
          </a:p>
          <a:p>
            <a:pPr marL="342900" indent="-342900">
              <a:buFontTx/>
              <a:buChar char="-"/>
            </a:pPr>
            <a:r>
              <a:rPr lang="de-DE" altLang="de-DE" sz="2000" dirty="0">
                <a:solidFill>
                  <a:srgbClr val="3C8C1E"/>
                </a:solidFill>
                <a:latin typeface="Avenir" panose="020B0604020202020204" charset="0"/>
                <a:sym typeface="Wingdings" panose="05000000000000000000" pitchFamily="2" charset="2"/>
              </a:rPr>
              <a:t>…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FB235AA6-B986-CDB2-6975-698A8ECAEC9A}"/>
              </a:ext>
            </a:extLst>
          </p:cNvPr>
          <p:cNvSpPr txBox="1"/>
          <p:nvPr/>
        </p:nvSpPr>
        <p:spPr>
          <a:xfrm rot="265237">
            <a:off x="12253345" y="5169802"/>
            <a:ext cx="3273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chemeClr val="accent2"/>
                </a:solidFill>
                <a:latin typeface="Avenir" panose="020B0604020202020204" charset="0"/>
              </a:rPr>
              <a:t>Abfall mit Einbaufortschritt</a:t>
            </a:r>
          </a:p>
        </p:txBody>
      </p:sp>
      <p:sp>
        <p:nvSpPr>
          <p:cNvPr id="63" name="AutoShape 4">
            <a:extLst>
              <a:ext uri="{FF2B5EF4-FFF2-40B4-BE49-F238E27FC236}">
                <a16:creationId xmlns:a16="http://schemas.microsoft.com/office/drawing/2014/main" id="{76F379E0-4DA7-9840-9CFB-5295D187E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4818" y="7746712"/>
            <a:ext cx="3905385" cy="1576489"/>
          </a:xfrm>
          <a:prstGeom prst="wedgeRectCallout">
            <a:avLst>
              <a:gd name="adj1" fmla="val 115129"/>
              <a:gd name="adj2" fmla="val -167550"/>
            </a:avLst>
          </a:prstGeom>
          <a:solidFill>
            <a:srgbClr val="3C8C1E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dirty="0">
                <a:solidFill>
                  <a:schemeClr val="bg1"/>
                </a:solidFill>
                <a:latin typeface="Avenir" panose="020B0604020202020204" charset="0"/>
                <a:sym typeface="Wingdings" panose="05000000000000000000" pitchFamily="2" charset="2"/>
              </a:rPr>
              <a:t>Bei Bedarf nochmalige Ermittlung eines „neuen“ Raumdichtemaximums</a:t>
            </a:r>
          </a:p>
          <a:p>
            <a:pPr algn="ctr"/>
            <a:r>
              <a:rPr lang="de-DE" altLang="de-DE" dirty="0">
                <a:solidFill>
                  <a:schemeClr val="bg1"/>
                </a:solidFill>
                <a:latin typeface="Avenir" panose="020B0604020202020204" charset="0"/>
                <a:sym typeface="Wingdings" panose="05000000000000000000" pitchFamily="2" charset="2"/>
              </a:rPr>
              <a:t>(Walzen hinzuziehen)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390CBBE3-FA6E-7432-313C-33F2CABF5D9F}"/>
              </a:ext>
            </a:extLst>
          </p:cNvPr>
          <p:cNvSpPr txBox="1"/>
          <p:nvPr/>
        </p:nvSpPr>
        <p:spPr>
          <a:xfrm>
            <a:off x="8697087" y="1882877"/>
            <a:ext cx="2824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latin typeface="Avenir" panose="020B0604020202020204" charset="0"/>
              </a:rPr>
              <a:t>Problemstellung</a:t>
            </a:r>
          </a:p>
        </p:txBody>
      </p:sp>
      <p:sp>
        <p:nvSpPr>
          <p:cNvPr id="2" name="Foliennummernplatzhalter 3">
            <a:extLst>
              <a:ext uri="{FF2B5EF4-FFF2-40B4-BE49-F238E27FC236}">
                <a16:creationId xmlns:a16="http://schemas.microsoft.com/office/drawing/2014/main" id="{3A5CB31D-8980-0F28-52A4-437AA2F0B8CC}"/>
              </a:ext>
            </a:extLst>
          </p:cNvPr>
          <p:cNvSpPr txBox="1">
            <a:spLocks/>
          </p:cNvSpPr>
          <p:nvPr/>
        </p:nvSpPr>
        <p:spPr>
          <a:xfrm>
            <a:off x="16052006" y="9520604"/>
            <a:ext cx="1295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1E2B622-5C2B-46CB-9AD2-CFF27035BC98}" type="slidenum">
              <a:rPr lang="de-DE" smtClean="0"/>
              <a:pPr algn="r"/>
              <a:t>25</a:t>
            </a:fld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344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7023">
        <p159:morph option="byObject"/>
      </p:transition>
    </mc:Choice>
    <mc:Fallback xmlns="">
      <p:transition spd="slow" advTm="970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8" grpId="0"/>
      <p:bldP spid="61" grpId="0" animBg="1"/>
      <p:bldP spid="62" grpId="0"/>
      <p:bldP spid="63" grpId="0" animBg="1"/>
      <p:bldP spid="64" grpId="0"/>
    </p:bldLst>
  </p:timing>
  <p:extLst>
    <p:ext uri="{E180D4A7-C9FB-4DFB-919C-405C955672EB}">
      <p14:showEvtLst xmlns:p14="http://schemas.microsoft.com/office/powerpoint/2010/main">
        <p14:playEvt time="20014" objId="7"/>
        <p14:stopEvt time="27119" objId="7"/>
      </p14:showEvt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AC0D1-AFD4-2753-5260-E2FB175D1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53E8175-0070-19C6-6051-FF081A3EC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Baubegleitende Verdichtungsmessungen –</a:t>
            </a:r>
            <a:br>
              <a:rPr lang="de-DE" dirty="0"/>
            </a:br>
            <a:r>
              <a:rPr lang="de-DE" dirty="0"/>
              <a:t>Beobachtungen der Oberfläche beim Walzen </a:t>
            </a:r>
          </a:p>
        </p:txBody>
      </p:sp>
      <p:pic>
        <p:nvPicPr>
          <p:cNvPr id="2" name="Grafik 23" descr="Walze_Schieben1.jpg">
            <a:extLst>
              <a:ext uri="{FF2B5EF4-FFF2-40B4-BE49-F238E27FC236}">
                <a16:creationId xmlns:a16="http://schemas.microsoft.com/office/drawing/2014/main" id="{3CF6372C-F7B9-E688-1CB7-545345414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44"/>
          <a:stretch>
            <a:fillRect/>
          </a:stretch>
        </p:blipFill>
        <p:spPr bwMode="auto">
          <a:xfrm>
            <a:off x="923108" y="1656138"/>
            <a:ext cx="3480163" cy="2766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4" descr="Walze_Schieben2.jpg">
            <a:extLst>
              <a:ext uri="{FF2B5EF4-FFF2-40B4-BE49-F238E27FC236}">
                <a16:creationId xmlns:a16="http://schemas.microsoft.com/office/drawing/2014/main" id="{F712D2EE-FBCB-9250-8D00-3B0A5828E9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0" b="23737"/>
          <a:stretch>
            <a:fillRect/>
          </a:stretch>
        </p:blipFill>
        <p:spPr bwMode="auto">
          <a:xfrm>
            <a:off x="789215" y="6667500"/>
            <a:ext cx="3624942" cy="2331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92CB5B-F80E-4897-A46C-F512D6FEC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7719" y="2170784"/>
            <a:ext cx="12681081" cy="71697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48600" tIns="0" rIns="0" bIns="0">
            <a:spAutoFit/>
          </a:bodyPr>
          <a:lstStyle/>
          <a:p>
            <a:pPr defTabSz="1566863">
              <a:lnSpc>
                <a:spcPts val="3840"/>
              </a:lnSpc>
              <a:spcBef>
                <a:spcPts val="150"/>
              </a:spcBef>
              <a:buClr>
                <a:srgbClr val="CE0000"/>
              </a:buClr>
              <a:defRPr/>
            </a:pPr>
            <a:r>
              <a:rPr lang="de-DE" sz="3000" b="1" dirty="0">
                <a:latin typeface="Avenir" panose="020B0604020202020204" charset="0"/>
                <a:cs typeface="Arial" panose="020B0604020202020204" pitchFamily="34" charset="0"/>
              </a:rPr>
              <a:t>      ►Walze schiebt Asphaltmischgut oder sinkt darin ein</a:t>
            </a:r>
          </a:p>
          <a:p>
            <a:pPr defTabSz="1566863">
              <a:lnSpc>
                <a:spcPts val="3840"/>
              </a:lnSpc>
              <a:spcBef>
                <a:spcPts val="150"/>
              </a:spcBef>
              <a:buClr>
                <a:srgbClr val="CE0000"/>
              </a:buClr>
              <a:defRPr/>
            </a:pPr>
            <a:r>
              <a:rPr lang="de-DE" sz="3000" b="1" dirty="0">
                <a:latin typeface="Avenir" panose="020B0604020202020204" charset="0"/>
                <a:cs typeface="Arial" panose="020B0604020202020204" pitchFamily="34" charset="0"/>
              </a:rPr>
              <a:t>      ►Walzrisse entstehen</a:t>
            </a:r>
          </a:p>
          <a:p>
            <a:pPr defTabSz="1566863">
              <a:lnSpc>
                <a:spcPts val="3840"/>
              </a:lnSpc>
              <a:spcBef>
                <a:spcPts val="150"/>
              </a:spcBef>
              <a:buClr>
                <a:srgbClr val="CE0000"/>
              </a:buClr>
              <a:defRPr/>
            </a:pPr>
            <a:endParaRPr lang="de-DE" sz="3000" b="1" dirty="0">
              <a:latin typeface="Avenir" panose="020B0604020202020204" charset="0"/>
              <a:cs typeface="Arial" panose="020B0604020202020204" pitchFamily="34" charset="0"/>
            </a:endParaRPr>
          </a:p>
          <a:p>
            <a:pPr defTabSz="1566863">
              <a:lnSpc>
                <a:spcPts val="3840"/>
              </a:lnSpc>
              <a:spcBef>
                <a:spcPts val="150"/>
              </a:spcBef>
              <a:buClr>
                <a:srgbClr val="CE0000"/>
              </a:buClr>
              <a:defRPr/>
            </a:pPr>
            <a:r>
              <a:rPr lang="de-DE" sz="3000" b="1" dirty="0">
                <a:latin typeface="Avenir" panose="020B0604020202020204" charset="0"/>
                <a:cs typeface="Arial" panose="020B0604020202020204" pitchFamily="34" charset="0"/>
              </a:rPr>
              <a:t>      mögliche Ursachen</a:t>
            </a:r>
          </a:p>
          <a:p>
            <a:pPr marL="1225800" lvl="1" indent="-540000" defTabSz="1566863">
              <a:lnSpc>
                <a:spcPts val="3840"/>
              </a:lnSpc>
              <a:spcBef>
                <a:spcPts val="195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de-DE" sz="2400" dirty="0">
                <a:latin typeface="Avenir" panose="020B0604020202020204" charset="0"/>
                <a:cs typeface="Arial" panose="020B0604020202020204" pitchFamily="34" charset="0"/>
              </a:rPr>
              <a:t>Asphaltmischgut zu heiß</a:t>
            </a:r>
          </a:p>
          <a:p>
            <a:pPr marL="1225800" lvl="1" indent="-540000" defTabSz="1566863">
              <a:lnSpc>
                <a:spcPts val="3840"/>
              </a:lnSpc>
              <a:spcBef>
                <a:spcPts val="195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de-DE" sz="2400" dirty="0">
                <a:latin typeface="Avenir" panose="020B0604020202020204" charset="0"/>
                <a:cs typeface="Arial" panose="020B0604020202020204" pitchFamily="34" charset="0"/>
              </a:rPr>
              <a:t>die Vorverdichtung zu gering</a:t>
            </a:r>
          </a:p>
          <a:p>
            <a:pPr marL="1225800" lvl="1" indent="-540000" defTabSz="1566863">
              <a:lnSpc>
                <a:spcPts val="3840"/>
              </a:lnSpc>
              <a:spcBef>
                <a:spcPts val="195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de-DE" sz="2400" dirty="0">
                <a:latin typeface="Avenir" panose="020B0604020202020204" charset="0"/>
                <a:cs typeface="Arial" panose="020B0604020202020204" pitchFamily="34" charset="0"/>
              </a:rPr>
              <a:t>die Walze für dieses Asphaltmischgut nicht geeignet (zu schwer, </a:t>
            </a:r>
            <a:r>
              <a:rPr lang="de-DE" sz="2400" dirty="0" err="1">
                <a:latin typeface="Avenir" panose="020B0604020202020204" charset="0"/>
                <a:cs typeface="Arial" panose="020B0604020202020204" pitchFamily="34" charset="0"/>
              </a:rPr>
              <a:t>Bandagendurchmesser</a:t>
            </a:r>
            <a:r>
              <a:rPr lang="de-DE" sz="2400" dirty="0">
                <a:latin typeface="Avenir" panose="020B0604020202020204" charset="0"/>
                <a:cs typeface="Arial" panose="020B0604020202020204" pitchFamily="34" charset="0"/>
              </a:rPr>
              <a:t> zu klein)</a:t>
            </a:r>
          </a:p>
          <a:p>
            <a:pPr marL="1225800" lvl="1" indent="-540000" defTabSz="1566863">
              <a:lnSpc>
                <a:spcPts val="3840"/>
              </a:lnSpc>
              <a:spcBef>
                <a:spcPts val="195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de-DE" sz="2400" dirty="0">
                <a:latin typeface="Avenir" panose="020B0604020202020204" charset="0"/>
                <a:cs typeface="Arial" panose="020B0604020202020204" pitchFamily="34" charset="0"/>
              </a:rPr>
              <a:t>Keine Haftung der Schicht mit der Unterlage (Nässe, Verschmutzung, zu starkes Ansprühen) </a:t>
            </a:r>
          </a:p>
          <a:p>
            <a:pPr marL="1225800" lvl="1" indent="-540000" defTabSz="1566863">
              <a:lnSpc>
                <a:spcPts val="3840"/>
              </a:lnSpc>
              <a:spcBef>
                <a:spcPts val="195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de-DE" sz="2400" dirty="0">
                <a:latin typeface="Avenir" panose="020B0604020202020204" charset="0"/>
                <a:cs typeface="Arial" panose="020B0604020202020204" pitchFamily="34" charset="0"/>
              </a:rPr>
              <a:t>Walzrisse meist nur die oberen Millimeter der Schicht (in Trag- und Binderschicht unbedenklich; bei Deckschichten schließen mit Gummibandagen möglich)</a:t>
            </a:r>
            <a:r>
              <a:rPr lang="de-DE" sz="2700" dirty="0">
                <a:latin typeface="Avenir" panose="020B0604020202020204" charset="0"/>
                <a:cs typeface="Arial" panose="020B0604020202020204" pitchFamily="34" charset="0"/>
              </a:rPr>
              <a:t> </a:t>
            </a:r>
            <a:endParaRPr lang="de-DE" sz="2700" i="1" dirty="0">
              <a:latin typeface="Avenir" panose="020B0604020202020204" charset="0"/>
              <a:cs typeface="Arial" panose="020B0604020202020204" pitchFamily="34" charset="0"/>
            </a:endParaRPr>
          </a:p>
        </p:txBody>
      </p:sp>
      <p:pic>
        <p:nvPicPr>
          <p:cNvPr id="6" name="Grafik 26" descr="Walze_Schieben4.jpg">
            <a:extLst>
              <a:ext uri="{FF2B5EF4-FFF2-40B4-BE49-F238E27FC236}">
                <a16:creationId xmlns:a16="http://schemas.microsoft.com/office/drawing/2014/main" id="{99DFDBF1-733D-D3D8-FDFD-F4C1DDC5059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2" b="33421"/>
          <a:stretch>
            <a:fillRect/>
          </a:stretch>
        </p:blipFill>
        <p:spPr bwMode="auto">
          <a:xfrm>
            <a:off x="685800" y="4287285"/>
            <a:ext cx="3701919" cy="23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39C90A82-0D26-AF56-5B46-EF7592FA9152}"/>
              </a:ext>
            </a:extLst>
          </p:cNvPr>
          <p:cNvSpPr txBox="1">
            <a:spLocks/>
          </p:cNvSpPr>
          <p:nvPr/>
        </p:nvSpPr>
        <p:spPr>
          <a:xfrm>
            <a:off x="16052006" y="9520604"/>
            <a:ext cx="1295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1E2B622-5C2B-46CB-9AD2-CFF27035BC98}" type="slidenum">
              <a:rPr lang="de-DE" smtClean="0"/>
              <a:pPr algn="r"/>
              <a:t>26</a:t>
            </a:fld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5FA3CBA-8362-0EDC-2806-C4257762D97C}"/>
              </a:ext>
            </a:extLst>
          </p:cNvPr>
          <p:cNvSpPr txBox="1"/>
          <p:nvPr/>
        </p:nvSpPr>
        <p:spPr>
          <a:xfrm rot="16200000">
            <a:off x="-491224" y="5378289"/>
            <a:ext cx="2489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latin typeface="Avenir" panose="020B0604020202020204" charset="0"/>
              </a:rPr>
              <a:t>Quelle: Walzenfibel Esso AG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9299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7023">
        <p159:morph option="byObject"/>
      </p:transition>
    </mc:Choice>
    <mc:Fallback xmlns="">
      <p:transition spd="slow" advTm="970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  <p:extLst>
    <p:ext uri="{E180D4A7-C9FB-4DFB-919C-405C955672EB}">
      <p14:showEvtLst xmlns:p14="http://schemas.microsoft.com/office/powerpoint/2010/main">
        <p14:playEvt time="20014" objId="7"/>
        <p14:stopEvt time="27119" objId="7"/>
      </p14:showEvt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4B284-FF4F-2F83-B327-F26C41B24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FF6D80-206B-21AF-BA9E-E345F745E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Baubegleitende Verdichtungsmessungen –</a:t>
            </a:r>
            <a:br>
              <a:rPr lang="de-DE" dirty="0"/>
            </a:br>
            <a:r>
              <a:rPr lang="de-DE" dirty="0"/>
              <a:t>Beobachtungen der Oberfläche beim Walzen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0215FBF-D212-D548-F754-DC4599614D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159898"/>
            <a:ext cx="11834351" cy="665682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9057FB8-1CA0-3637-DD36-A0B79D53B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434" y="7886700"/>
            <a:ext cx="12681081" cy="15132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48600" tIns="0" rIns="0" bIns="0">
            <a:spAutoFit/>
          </a:bodyPr>
          <a:lstStyle/>
          <a:p>
            <a:pPr defTabSz="1566863">
              <a:lnSpc>
                <a:spcPts val="3840"/>
              </a:lnSpc>
              <a:spcBef>
                <a:spcPts val="150"/>
              </a:spcBef>
              <a:buClr>
                <a:srgbClr val="CE0000"/>
              </a:buClr>
              <a:defRPr/>
            </a:pPr>
            <a:r>
              <a:rPr lang="de-DE" sz="3600" b="1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      ► Bindemittelanreicherungen</a:t>
            </a:r>
          </a:p>
          <a:p>
            <a:pPr defTabSz="1566863">
              <a:lnSpc>
                <a:spcPts val="3840"/>
              </a:lnSpc>
              <a:spcBef>
                <a:spcPts val="150"/>
              </a:spcBef>
              <a:buClr>
                <a:srgbClr val="CE0000"/>
              </a:buClr>
              <a:defRPr/>
            </a:pPr>
            <a:endParaRPr lang="de-DE" sz="3600" b="1" dirty="0">
              <a:solidFill>
                <a:schemeClr val="bg1"/>
              </a:solidFill>
              <a:latin typeface="Avenir" panose="020B0604020202020204" charset="0"/>
              <a:cs typeface="Arial" panose="020B0604020202020204" pitchFamily="34" charset="0"/>
            </a:endParaRPr>
          </a:p>
          <a:p>
            <a:pPr defTabSz="1566863">
              <a:lnSpc>
                <a:spcPts val="3840"/>
              </a:lnSpc>
              <a:spcBef>
                <a:spcPts val="150"/>
              </a:spcBef>
              <a:buClr>
                <a:srgbClr val="CE0000"/>
              </a:buClr>
              <a:defRPr/>
            </a:pPr>
            <a:r>
              <a:rPr lang="de-DE" sz="3600" b="1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      </a:t>
            </a:r>
            <a:endParaRPr lang="de-DE" sz="3200" i="1" dirty="0">
              <a:solidFill>
                <a:schemeClr val="bg1"/>
              </a:solidFill>
              <a:latin typeface="Avenir" panose="020B0604020202020204" charset="0"/>
              <a:cs typeface="Arial" panose="020B0604020202020204" pitchFamily="34" charset="0"/>
            </a:endParaRPr>
          </a:p>
        </p:txBody>
      </p:sp>
      <p:sp>
        <p:nvSpPr>
          <p:cNvPr id="11" name="AutoShape 4">
            <a:extLst>
              <a:ext uri="{FF2B5EF4-FFF2-40B4-BE49-F238E27FC236}">
                <a16:creationId xmlns:a16="http://schemas.microsoft.com/office/drawing/2014/main" id="{A90510B7-3E39-7FDB-B6AF-B5C80A7BE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0658" y="2531301"/>
            <a:ext cx="6477000" cy="1840602"/>
          </a:xfrm>
          <a:prstGeom prst="wedgeRectCallout">
            <a:avLst>
              <a:gd name="adj1" fmla="val -78327"/>
              <a:gd name="adj2" fmla="val 51649"/>
            </a:avLst>
          </a:prstGeom>
          <a:solidFill>
            <a:srgbClr val="3C8C1E"/>
          </a:solidFill>
          <a:ln w="9525">
            <a:solidFill>
              <a:srgbClr val="3E8940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566863">
              <a:buClr>
                <a:srgbClr val="CE0000"/>
              </a:buClr>
              <a:defRPr/>
            </a:pPr>
            <a:r>
              <a:rPr lang="de-DE" sz="3000" b="1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mögliche Ursachen</a:t>
            </a:r>
          </a:p>
          <a:p>
            <a:pPr marL="1225800" lvl="1" indent="-540000" defTabSz="1566863"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de-DE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Asphaltmischgut zu heiß</a:t>
            </a:r>
          </a:p>
          <a:p>
            <a:pPr marL="1225800" lvl="1" indent="-540000" defTabSz="1566863"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de-DE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Asphaltmischgut weist erhöhten Bindemittelgehalt auf</a:t>
            </a:r>
          </a:p>
        </p:txBody>
      </p:sp>
      <p:sp>
        <p:nvSpPr>
          <p:cNvPr id="12" name="AutoShape 4">
            <a:extLst>
              <a:ext uri="{FF2B5EF4-FFF2-40B4-BE49-F238E27FC236}">
                <a16:creationId xmlns:a16="http://schemas.microsoft.com/office/drawing/2014/main" id="{D06295DD-8855-32DA-8BB0-92641A499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22429" y="4566933"/>
            <a:ext cx="6477000" cy="2206103"/>
          </a:xfrm>
          <a:prstGeom prst="wedgeRectCallout">
            <a:avLst>
              <a:gd name="adj1" fmla="val -45050"/>
              <a:gd name="adj2" fmla="val -618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566863">
              <a:buClr>
                <a:srgbClr val="CE0000"/>
              </a:buClr>
              <a:defRPr/>
            </a:pPr>
            <a:r>
              <a:rPr lang="de-DE" sz="3000" b="1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Reaktion</a:t>
            </a:r>
          </a:p>
          <a:p>
            <a:pPr marL="1225800" lvl="1" indent="-540000" defTabSz="1566863"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de-DE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Verdichtungsvorgang bei etwas geringerer Temperatur fortsetzen</a:t>
            </a:r>
          </a:p>
          <a:p>
            <a:pPr marL="1225800" lvl="1" indent="-540000" defTabSz="1566863"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de-DE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keine dynamischen Verdichtungsübergänge durchführen </a:t>
            </a:r>
          </a:p>
        </p:txBody>
      </p:sp>
      <p:sp>
        <p:nvSpPr>
          <p:cNvPr id="2" name="Foliennummernplatzhalter 3">
            <a:extLst>
              <a:ext uri="{FF2B5EF4-FFF2-40B4-BE49-F238E27FC236}">
                <a16:creationId xmlns:a16="http://schemas.microsoft.com/office/drawing/2014/main" id="{0FA9D561-859A-BE9C-D04A-7D61AB5A1007}"/>
              </a:ext>
            </a:extLst>
          </p:cNvPr>
          <p:cNvSpPr txBox="1">
            <a:spLocks/>
          </p:cNvSpPr>
          <p:nvPr/>
        </p:nvSpPr>
        <p:spPr>
          <a:xfrm>
            <a:off x="16052006" y="9520604"/>
            <a:ext cx="1295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1E2B622-5C2B-46CB-9AD2-CFF27035BC98}" type="slidenum">
              <a:rPr lang="de-DE" smtClean="0"/>
              <a:pPr algn="r"/>
              <a:t>27</a:t>
            </a:fld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105F886-2CC9-3893-B569-DC2579EECD5C}"/>
              </a:ext>
            </a:extLst>
          </p:cNvPr>
          <p:cNvSpPr txBox="1"/>
          <p:nvPr/>
        </p:nvSpPr>
        <p:spPr>
          <a:xfrm>
            <a:off x="8984613" y="8314141"/>
            <a:ext cx="3475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4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2761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7023">
        <p159:morph option="byObject"/>
      </p:transition>
    </mc:Choice>
    <mc:Fallback xmlns="">
      <p:transition spd="slow" advTm="970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 animBg="1"/>
      <p:bldP spid="3" grpId="0"/>
    </p:bldLst>
  </p:timing>
  <p:extLst>
    <p:ext uri="{E180D4A7-C9FB-4DFB-919C-405C955672EB}">
      <p14:showEvtLst xmlns:p14="http://schemas.microsoft.com/office/powerpoint/2010/main">
        <p14:playEvt time="20014" objId="7"/>
        <p14:stopEvt time="27119" objId="7"/>
      </p14:showEvt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9A979-7E65-D068-2890-5D7E509E2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3A75084-46B8-8E57-14AA-6641D9666B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57" y="1755346"/>
            <a:ext cx="11254432" cy="750295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2DCF043-A278-29EF-32B5-2997EEE5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Baubegleitende Verdichtungsmessungen –</a:t>
            </a:r>
            <a:br>
              <a:rPr lang="de-DE" dirty="0"/>
            </a:br>
            <a:r>
              <a:rPr lang="de-DE" dirty="0"/>
              <a:t>weitere Tipps für den Laboranten (1/4)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D438E9-ABAC-F655-6C31-43DB4563A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2357" y="2019300"/>
            <a:ext cx="8763000" cy="6705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Informationen der Vibrationsübergänge mit beteiligten Walzenfahrern teilen, sowie mit Polier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überwiegend im </a:t>
            </a:r>
            <a:r>
              <a:rPr lang="de-DE" u="sng" dirty="0"/>
              <a:t>Hauptverdichtungsbereich</a:t>
            </a:r>
            <a:r>
              <a:rPr lang="de-DE" dirty="0"/>
              <a:t> messen, nicht nur „hinterhermessen und „Buch führen“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nicht nur „messen und schweigen“ </a:t>
            </a:r>
            <a:r>
              <a:rPr lang="de-DE" u="sng" dirty="0"/>
              <a:t>Mitverantwortlich</a:t>
            </a:r>
            <a:r>
              <a:rPr lang="de-DE" dirty="0"/>
              <a:t> fühlen/auftreten und auch selbstbewusst auf auffallende Defizite in  Ausführung hinweisen</a:t>
            </a:r>
          </a:p>
          <a:p>
            <a:pPr marL="0" indent="0">
              <a:buNone/>
            </a:pPr>
            <a:r>
              <a:rPr lang="de-DE" b="1" dirty="0"/>
              <a:t>	Kommunikationsketten festlegen</a:t>
            </a:r>
          </a:p>
          <a:p>
            <a:pPr marL="0" indent="0">
              <a:buNone/>
            </a:pPr>
            <a:r>
              <a:rPr lang="de-DE" dirty="0"/>
              <a:t>	Walzenfahrer ►Polier ►Bauleiter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1319D0-0875-5729-EA62-B1FF4185B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2FB0E73-2339-458E-EF4C-A486BE402E2C}"/>
              </a:ext>
            </a:extLst>
          </p:cNvPr>
          <p:cNvSpPr txBox="1"/>
          <p:nvPr/>
        </p:nvSpPr>
        <p:spPr>
          <a:xfrm>
            <a:off x="8458200" y="8930763"/>
            <a:ext cx="3475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4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</p:spTree>
    <p:extLst>
      <p:ext uri="{BB962C8B-B14F-4D97-AF65-F5344CB8AC3E}">
        <p14:creationId xmlns:p14="http://schemas.microsoft.com/office/powerpoint/2010/main" val="351149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98460-5504-8ADA-47CB-1EA1062AF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AF6FA2CE-8D86-D2D1-ADE1-B0BE81EC7D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57" y="1755346"/>
            <a:ext cx="11254432" cy="750295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9026B3D-8751-D4C4-DC08-68E54CE9C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Baubegleitende Verdichtungsmessungen –</a:t>
            </a:r>
            <a:br>
              <a:rPr lang="de-DE" dirty="0"/>
            </a:br>
            <a:r>
              <a:rPr lang="de-DE" dirty="0"/>
              <a:t>weitere Tipps für den Laboranten (2/4)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5AC2FE-C77B-C192-9BBB-9BA2A618A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2357" y="2019300"/>
            <a:ext cx="8763000" cy="72390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657225" lvl="3" indent="-457200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de-DE" sz="3200" dirty="0"/>
              <a:t>i.d.R. sollte die Hauptverdichtung bei 3-5 Walzgängen (variierend nach Schichtdicke und Asphaltmischgutsorte) abzuschließen sein! Sollten deutlich mehr als Walzgänge nicht zum Ziel führen, liegt wahrscheinlich ein „Fehler/Problem“ vor!</a:t>
            </a:r>
          </a:p>
          <a:p>
            <a:pPr marL="657225" lvl="3" indent="-457200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de-DE" sz="3200" b="1" dirty="0"/>
              <a:t>eigene Erfahrungssammlung im Hinblick auf erforderliche Walzgänge für verschiedene Schichtdicken und Asphaltmischgutsorten aufbauen</a:t>
            </a:r>
          </a:p>
          <a:p>
            <a:pPr marL="657225" lvl="3" indent="-457200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de-DE" sz="3200" dirty="0"/>
              <a:t>bei offenporigen Asphalten werden sehr große Unterschiede zu den absoluten Schichteigenschaften gemessen ►Wenn Messung gefordert: nur Homogenität der Verdichtung bewerten.</a:t>
            </a:r>
          </a:p>
          <a:p>
            <a:pPr marL="428625" lvl="3">
              <a:spcBef>
                <a:spcPts val="450"/>
              </a:spcBef>
              <a:buFont typeface="Arial" panose="020B0604020202020204" pitchFamily="34" charset="0"/>
              <a:buChar char="•"/>
            </a:pPr>
            <a:endParaRPr lang="de-DE" sz="3200" b="1" dirty="0"/>
          </a:p>
          <a:p>
            <a:pPr marL="428625" lvl="3">
              <a:spcBef>
                <a:spcPts val="450"/>
              </a:spcBef>
              <a:buFont typeface="Arial" panose="020B0604020202020204" pitchFamily="34" charset="0"/>
              <a:buChar char="•"/>
            </a:pPr>
            <a:endParaRPr lang="de-DE" sz="3200" b="1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691736E-4872-8B00-21CD-C4DD3BB0C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E2720D2-6DB3-956B-B8EB-23425A961A23}"/>
              </a:ext>
            </a:extLst>
          </p:cNvPr>
          <p:cNvSpPr txBox="1"/>
          <p:nvPr/>
        </p:nvSpPr>
        <p:spPr>
          <a:xfrm>
            <a:off x="5586726" y="8950523"/>
            <a:ext cx="3475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4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</p:spTree>
    <p:extLst>
      <p:ext uri="{BB962C8B-B14F-4D97-AF65-F5344CB8AC3E}">
        <p14:creationId xmlns:p14="http://schemas.microsoft.com/office/powerpoint/2010/main" val="245469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4A87122-1D64-D7DB-31AC-DDBA18E43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cs typeface="Arial" panose="020B0604020202020204" pitchFamily="34" charset="0"/>
              </a:rPr>
              <a:t>Einbau von Walzasphaltschichten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C349EC6-AF29-6564-EB8A-14014DD08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e-DE" b="1" dirty="0">
                <a:cs typeface="Arial" panose="020B0604020202020204" pitchFamily="34" charset="0"/>
              </a:rPr>
              <a:t>Herausforderung zur Erzielung anforderungsgerechter Schichteigenschaften wird mit dem Einsatz der TA-Bauweise größer.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b="1" dirty="0">
                <a:cs typeface="Arial" panose="020B0604020202020204" pitchFamily="34" charset="0"/>
              </a:rPr>
              <a:t>Grund hierfür ist:</a:t>
            </a:r>
          </a:p>
          <a:p>
            <a:pPr>
              <a:spcAft>
                <a:spcPts val="600"/>
              </a:spcAft>
            </a:pPr>
            <a:r>
              <a:rPr lang="de-DE" dirty="0">
                <a:cs typeface="Arial" panose="020B0604020202020204" pitchFamily="34" charset="0"/>
              </a:rPr>
              <a:t>geringere Anlieferungstemperatur und damit geringere innere Energie des thermodynamischen Systems, dadurch</a:t>
            </a:r>
          </a:p>
          <a:p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C4B4D5E-298C-A2E9-E2F5-3947EDEB8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E61F8A7-218E-3B6A-2560-7C9D41827304}"/>
              </a:ext>
            </a:extLst>
          </p:cNvPr>
          <p:cNvSpPr txBox="1"/>
          <p:nvPr/>
        </p:nvSpPr>
        <p:spPr>
          <a:xfrm>
            <a:off x="6324905" y="6609036"/>
            <a:ext cx="6171894" cy="1200329"/>
          </a:xfrm>
          <a:prstGeom prst="rect">
            <a:avLst/>
          </a:prstGeom>
          <a:solidFill>
            <a:srgbClr val="3E8940"/>
          </a:solidFill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Verkürzung des Verdichtungszeitfensters oder anders ausgedrückt: geringere zur Verfügung stehende </a:t>
            </a:r>
            <a:r>
              <a:rPr lang="de-DE" sz="2400" b="1" i="1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Walzzeiten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49315AA-8265-7F68-3BFF-D3C90AD7862F}"/>
              </a:ext>
            </a:extLst>
          </p:cNvPr>
          <p:cNvSpPr txBox="1"/>
          <p:nvPr/>
        </p:nvSpPr>
        <p:spPr>
          <a:xfrm>
            <a:off x="6324905" y="4914900"/>
            <a:ext cx="6171895" cy="156966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1">
              <a:spcAft>
                <a:spcPts val="600"/>
              </a:spcAft>
            </a:pPr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schnelleres Erreichen der </a:t>
            </a:r>
            <a:r>
              <a:rPr lang="de-DE" sz="2400" b="1" i="1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Verdichtungsende-Temperatur</a:t>
            </a:r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 (Viskositätskompensation aber keine Zeitkompensation)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F057F12-5EA4-6154-BE15-10AA4CB1EE8C}"/>
              </a:ext>
            </a:extLst>
          </p:cNvPr>
          <p:cNvSpPr txBox="1"/>
          <p:nvPr/>
        </p:nvSpPr>
        <p:spPr>
          <a:xfrm>
            <a:off x="685800" y="4914900"/>
            <a:ext cx="5361008" cy="1200329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1">
              <a:spcAft>
                <a:spcPts val="600"/>
              </a:spcAft>
            </a:pPr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möglicherweise geringere </a:t>
            </a:r>
            <a:r>
              <a:rPr lang="de-DE" sz="2400" b="1" i="1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Vorverdichtung</a:t>
            </a:r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 durch die Einbaubohle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2DAF3BF-5355-E53D-42F7-9035548A0436}"/>
              </a:ext>
            </a:extLst>
          </p:cNvPr>
          <p:cNvSpPr txBox="1"/>
          <p:nvPr/>
        </p:nvSpPr>
        <p:spPr>
          <a:xfrm>
            <a:off x="696738" y="6591300"/>
            <a:ext cx="5361009" cy="830997"/>
          </a:xfrm>
          <a:prstGeom prst="rect">
            <a:avLst/>
          </a:prstGeom>
          <a:solidFill>
            <a:srgbClr val="3E8940"/>
          </a:solidFill>
          <a:ln>
            <a:solidFill>
              <a:srgbClr val="3C8C1E"/>
            </a:solidFill>
          </a:ln>
        </p:spPr>
        <p:txBody>
          <a:bodyPr wrap="square">
            <a:spAutoFit/>
          </a:bodyPr>
          <a:lstStyle/>
          <a:p>
            <a:pPr lvl="1" algn="ctr">
              <a:spcAft>
                <a:spcPts val="600"/>
              </a:spcAft>
            </a:pPr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eventuell mehr Walzübergänge notwendig; andere </a:t>
            </a:r>
            <a:r>
              <a:rPr lang="de-DE" sz="2400" b="1" i="1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Walzschemen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50EF3F9-A1A4-0557-20B6-F9696A3E589B}"/>
              </a:ext>
            </a:extLst>
          </p:cNvPr>
          <p:cNvSpPr txBox="1"/>
          <p:nvPr/>
        </p:nvSpPr>
        <p:spPr>
          <a:xfrm>
            <a:off x="12801600" y="6602749"/>
            <a:ext cx="5070296" cy="461665"/>
          </a:xfrm>
          <a:prstGeom prst="rect">
            <a:avLst/>
          </a:prstGeom>
          <a:solidFill>
            <a:srgbClr val="3E8940"/>
          </a:solidFill>
          <a:ln>
            <a:solidFill>
              <a:srgbClr val="3C8C1E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höherer Einfluss von Feuchtigkeit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910ACC7-BC0F-7060-42C7-488935811907}"/>
              </a:ext>
            </a:extLst>
          </p:cNvPr>
          <p:cNvSpPr txBox="1"/>
          <p:nvPr/>
        </p:nvSpPr>
        <p:spPr>
          <a:xfrm>
            <a:off x="12815277" y="4914900"/>
            <a:ext cx="5056619" cy="156966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1">
              <a:spcAft>
                <a:spcPts val="600"/>
              </a:spcAft>
            </a:pPr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erschwerte Verschmelzung von Schichten zur Erzielung des </a:t>
            </a:r>
            <a:r>
              <a:rPr lang="de-DE" sz="2400" b="1" i="1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Schichtenverbundes</a:t>
            </a:r>
            <a:r>
              <a:rPr lang="de-DE" sz="24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 aufgrund geringerer Temperatur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139078A-A8A0-B65B-0EA3-B29ADA32D91E}"/>
              </a:ext>
            </a:extLst>
          </p:cNvPr>
          <p:cNvSpPr txBox="1"/>
          <p:nvPr/>
        </p:nvSpPr>
        <p:spPr>
          <a:xfrm>
            <a:off x="813396" y="8354080"/>
            <a:ext cx="17058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latin typeface="Avenir" panose="020B0604020202020204" charset="0"/>
              </a:rPr>
              <a:t>zunehmend Forderungen nach baubegleitenden Messungen zur Sicherstellung des Verdichtungserfolges</a:t>
            </a:r>
          </a:p>
        </p:txBody>
      </p:sp>
    </p:spTree>
    <p:extLst>
      <p:ext uri="{BB962C8B-B14F-4D97-AF65-F5344CB8AC3E}">
        <p14:creationId xmlns:p14="http://schemas.microsoft.com/office/powerpoint/2010/main" val="106671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EAFE9-D713-16C3-34E4-B3C796E37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8EA8A1CD-CCDD-0D18-01DA-721448BB32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57" y="1755346"/>
            <a:ext cx="11254432" cy="750295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4257AFA-0087-1032-C6E8-40E7D80F4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Baubegleitende Verdichtungsmessungen –</a:t>
            </a:r>
            <a:br>
              <a:rPr lang="de-DE" dirty="0"/>
            </a:br>
            <a:r>
              <a:rPr lang="de-DE" dirty="0"/>
              <a:t>weitere Tipps für den Laboranten (3/4)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CBCCB9-53FD-B60C-58A9-1EB3CF555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2357" y="2019300"/>
            <a:ext cx="8763000" cy="61722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bei frühem </a:t>
            </a:r>
            <a:r>
              <a:rPr lang="de-DE" dirty="0" err="1"/>
              <a:t>Absplitten</a:t>
            </a:r>
            <a:r>
              <a:rPr lang="de-DE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3200" dirty="0"/>
              <a:t>Die Messungen auf bereits abgestumpften Asphaltdeckschichten können mit deutlichen Fehlern behaftet sein, da Sonde nicht flächig aufsitzt ►</a:t>
            </a:r>
            <a:r>
              <a:rPr lang="de-DE" sz="3200" b="1" dirty="0"/>
              <a:t>Korrelationsmessung mit und ohne </a:t>
            </a:r>
            <a:r>
              <a:rPr lang="de-DE" sz="3200" b="1" dirty="0" err="1"/>
              <a:t>Abstreusplitt</a:t>
            </a:r>
            <a:r>
              <a:rPr lang="de-DE" sz="3200" b="1" dirty="0"/>
              <a:t> durchführen</a:t>
            </a:r>
          </a:p>
          <a:p>
            <a:pPr marL="514350" lvl="3" indent="-457200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de-DE" sz="3200" dirty="0"/>
              <a:t>Die Asphaltschichtoberfläche „verfärbt“ sich weiß infolge des Anschlagens der Gesteinskuppen ►</a:t>
            </a:r>
            <a:r>
              <a:rPr lang="de-DE" sz="3200" b="1" dirty="0"/>
              <a:t>zu späte, dynamische Verdichtung auf ausgekühlter Asphaltschicht – </a:t>
            </a:r>
            <a:r>
              <a:rPr lang="de-DE" sz="3200" b="1" dirty="0">
                <a:solidFill>
                  <a:srgbClr val="C00000"/>
                </a:solidFill>
              </a:rPr>
              <a:t>Auflockerung möglich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A6E77D-BD7F-472A-259E-51182951B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B5FEE6D-F4CA-DAE9-AE5E-300C3FD2C9DA}"/>
              </a:ext>
            </a:extLst>
          </p:cNvPr>
          <p:cNvSpPr txBox="1"/>
          <p:nvPr/>
        </p:nvSpPr>
        <p:spPr>
          <a:xfrm>
            <a:off x="8878258" y="8950523"/>
            <a:ext cx="3475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4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</p:spTree>
    <p:extLst>
      <p:ext uri="{BB962C8B-B14F-4D97-AF65-F5344CB8AC3E}">
        <p14:creationId xmlns:p14="http://schemas.microsoft.com/office/powerpoint/2010/main" val="173013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135E8-E4AD-9D1C-0C19-71B8F5D34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DE169324-B22C-DE9E-758E-D2B4E5A326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57" y="1755346"/>
            <a:ext cx="11254432" cy="750295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BF9AD36-959A-C89C-AADC-5AAB87C7F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Baubegleitende Verdichtungsmessungen –</a:t>
            </a:r>
            <a:br>
              <a:rPr lang="de-DE" dirty="0"/>
            </a:br>
            <a:r>
              <a:rPr lang="de-DE" dirty="0"/>
              <a:t>weitere Tipps für den Laboranten (4/4)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CC4976-ACBA-2558-70BA-925D191CC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2357" y="2019300"/>
            <a:ext cx="8763000" cy="6781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358775" lvl="1">
              <a:buFont typeface="Wingdings" panose="05000000000000000000" pitchFamily="2" charset="2"/>
              <a:buChar char="§"/>
            </a:pPr>
            <a:r>
              <a:rPr lang="de-DE" sz="3200" dirty="0"/>
              <a:t>wenn </a:t>
            </a:r>
            <a:r>
              <a:rPr lang="de-DE" sz="3200" dirty="0" err="1"/>
              <a:t>Überfettungen</a:t>
            </a:r>
            <a:r>
              <a:rPr lang="de-DE" sz="3200" dirty="0"/>
              <a:t> entstehen kann davon ausgegangen werden, dass eine ausreichende Verdichtung erfolgt ist</a:t>
            </a:r>
          </a:p>
          <a:p>
            <a:pPr marL="358775" lvl="1">
              <a:buFont typeface="Wingdings" panose="05000000000000000000" pitchFamily="2" charset="2"/>
              <a:buChar char="§"/>
            </a:pPr>
            <a:r>
              <a:rPr lang="de-DE" sz="3200" dirty="0"/>
              <a:t> löchrige“ Strukturen können zu schlechten Messergebnissen führen (fehlender Mörtel an der Oberfläche)</a:t>
            </a:r>
          </a:p>
          <a:p>
            <a:pPr marL="914400" lvl="2" indent="0">
              <a:buNone/>
            </a:pPr>
            <a:r>
              <a:rPr lang="de-DE" sz="3200" b="1" dirty="0"/>
              <a:t>	► Ruhig bleiben, kein Trouble-	Shooting;  Entmischungsproblematik 	kritisch überprüfen </a:t>
            </a:r>
          </a:p>
          <a:p>
            <a:pPr marL="441325" lvl="2" indent="-358775">
              <a:buFont typeface="Wingdings" panose="05000000000000000000" pitchFamily="2" charset="2"/>
              <a:buChar char="§"/>
            </a:pPr>
            <a:r>
              <a:rPr lang="de-DE" sz="3200" dirty="0"/>
              <a:t>Sonde muss immer sauber gehalten werden, es dürfen keine Anhaftungen an der Sonde verbleiben (Entstehung von Messfehlern) !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0DFC03F-B1B2-9582-90EB-10A59BE53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B5B5296-C416-700B-427F-B5A0D9E940D4}"/>
              </a:ext>
            </a:extLst>
          </p:cNvPr>
          <p:cNvSpPr txBox="1"/>
          <p:nvPr/>
        </p:nvSpPr>
        <p:spPr>
          <a:xfrm>
            <a:off x="8686800" y="8911165"/>
            <a:ext cx="3475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4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</p:spTree>
    <p:extLst>
      <p:ext uri="{BB962C8B-B14F-4D97-AF65-F5344CB8AC3E}">
        <p14:creationId xmlns:p14="http://schemas.microsoft.com/office/powerpoint/2010/main" val="83036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BDFC7-A30F-2F68-0698-F35836989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nhaltsplatzhalter 22">
            <a:extLst>
              <a:ext uri="{FF2B5EF4-FFF2-40B4-BE49-F238E27FC236}">
                <a16:creationId xmlns:a16="http://schemas.microsoft.com/office/drawing/2014/main" id="{CFB0B0A2-5C6C-C543-8CC4-1634405C49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4771" y="1"/>
            <a:ext cx="28583271" cy="10287000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2D9891-9CB0-A1BF-6137-9373AE94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963900" y="9450391"/>
            <a:ext cx="1295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CB0A9BE8-57CE-90B5-5613-480EA8C70F83}"/>
              </a:ext>
            </a:extLst>
          </p:cNvPr>
          <p:cNvGrpSpPr/>
          <p:nvPr/>
        </p:nvGrpSpPr>
        <p:grpSpPr>
          <a:xfrm>
            <a:off x="-1220366" y="2730362"/>
            <a:ext cx="18675832" cy="1174205"/>
            <a:chOff x="0" y="0"/>
            <a:chExt cx="2874000" cy="180697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30CE8F8F-122C-E3EA-20DA-4824BCF543F3}"/>
                </a:ext>
              </a:extLst>
            </p:cNvPr>
            <p:cNvSpPr/>
            <p:nvPr/>
          </p:nvSpPr>
          <p:spPr>
            <a:xfrm>
              <a:off x="0" y="0"/>
              <a:ext cx="2874000" cy="180697"/>
            </a:xfrm>
            <a:custGeom>
              <a:avLst/>
              <a:gdLst/>
              <a:ahLst/>
              <a:cxnLst/>
              <a:rect l="l" t="t" r="r" b="b"/>
              <a:pathLst>
                <a:path w="2874000" h="180697">
                  <a:moveTo>
                    <a:pt x="0" y="0"/>
                  </a:moveTo>
                  <a:lnTo>
                    <a:pt x="2874000" y="0"/>
                  </a:lnTo>
                  <a:lnTo>
                    <a:pt x="2874000" y="180697"/>
                  </a:lnTo>
                  <a:lnTo>
                    <a:pt x="0" y="1806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D1294F46-4330-62AB-323E-35D490D8E508}"/>
                </a:ext>
              </a:extLst>
            </p:cNvPr>
            <p:cNvSpPr txBox="1"/>
            <p:nvPr/>
          </p:nvSpPr>
          <p:spPr>
            <a:xfrm>
              <a:off x="0" y="-28575"/>
              <a:ext cx="2874000" cy="209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10" name="Group 6">
            <a:extLst>
              <a:ext uri="{FF2B5EF4-FFF2-40B4-BE49-F238E27FC236}">
                <a16:creationId xmlns:a16="http://schemas.microsoft.com/office/drawing/2014/main" id="{82B0BF45-CDFE-C222-7C81-B55EF31D12B2}"/>
              </a:ext>
            </a:extLst>
          </p:cNvPr>
          <p:cNvGrpSpPr/>
          <p:nvPr/>
        </p:nvGrpSpPr>
        <p:grpSpPr>
          <a:xfrm>
            <a:off x="-1220366" y="4165375"/>
            <a:ext cx="11507366" cy="1174205"/>
            <a:chOff x="0" y="0"/>
            <a:chExt cx="2874000" cy="180697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FD77760-D415-191B-EBED-EB6793AC4295}"/>
                </a:ext>
              </a:extLst>
            </p:cNvPr>
            <p:cNvSpPr/>
            <p:nvPr/>
          </p:nvSpPr>
          <p:spPr>
            <a:xfrm>
              <a:off x="0" y="0"/>
              <a:ext cx="2874000" cy="180697"/>
            </a:xfrm>
            <a:custGeom>
              <a:avLst/>
              <a:gdLst/>
              <a:ahLst/>
              <a:cxnLst/>
              <a:rect l="l" t="t" r="r" b="b"/>
              <a:pathLst>
                <a:path w="2874000" h="180697">
                  <a:moveTo>
                    <a:pt x="0" y="0"/>
                  </a:moveTo>
                  <a:lnTo>
                    <a:pt x="2874000" y="0"/>
                  </a:lnTo>
                  <a:lnTo>
                    <a:pt x="2874000" y="180697"/>
                  </a:lnTo>
                  <a:lnTo>
                    <a:pt x="0" y="1806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420BE012-F69C-4E9B-1050-4C8828576E22}"/>
                </a:ext>
              </a:extLst>
            </p:cNvPr>
            <p:cNvSpPr txBox="1"/>
            <p:nvPr/>
          </p:nvSpPr>
          <p:spPr>
            <a:xfrm>
              <a:off x="0" y="-28575"/>
              <a:ext cx="2874000" cy="209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16" name="Group 12">
            <a:extLst>
              <a:ext uri="{FF2B5EF4-FFF2-40B4-BE49-F238E27FC236}">
                <a16:creationId xmlns:a16="http://schemas.microsoft.com/office/drawing/2014/main" id="{5930C913-B333-FF6D-2BA0-F7A8A239F331}"/>
              </a:ext>
            </a:extLst>
          </p:cNvPr>
          <p:cNvGrpSpPr/>
          <p:nvPr/>
        </p:nvGrpSpPr>
        <p:grpSpPr>
          <a:xfrm>
            <a:off x="14406714" y="4185881"/>
            <a:ext cx="3053666" cy="2938819"/>
            <a:chOff x="0" y="0"/>
            <a:chExt cx="1330860" cy="180697"/>
          </a:xfrm>
        </p:grpSpPr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37B659E9-96D3-A2AD-9990-6E4436169B1E}"/>
                </a:ext>
              </a:extLst>
            </p:cNvPr>
            <p:cNvSpPr/>
            <p:nvPr/>
          </p:nvSpPr>
          <p:spPr>
            <a:xfrm>
              <a:off x="0" y="0"/>
              <a:ext cx="1330860" cy="180697"/>
            </a:xfrm>
            <a:custGeom>
              <a:avLst/>
              <a:gdLst/>
              <a:ahLst/>
              <a:cxnLst/>
              <a:rect l="l" t="t" r="r" b="b"/>
              <a:pathLst>
                <a:path w="1330860" h="180697">
                  <a:moveTo>
                    <a:pt x="0" y="0"/>
                  </a:moveTo>
                  <a:lnTo>
                    <a:pt x="1330860" y="0"/>
                  </a:lnTo>
                  <a:lnTo>
                    <a:pt x="1330860" y="180697"/>
                  </a:lnTo>
                  <a:lnTo>
                    <a:pt x="0" y="1806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TextBox 14">
              <a:extLst>
                <a:ext uri="{FF2B5EF4-FFF2-40B4-BE49-F238E27FC236}">
                  <a16:creationId xmlns:a16="http://schemas.microsoft.com/office/drawing/2014/main" id="{BEF7A77C-0C84-CEA1-84D3-C85E6C8CB0BC}"/>
                </a:ext>
              </a:extLst>
            </p:cNvPr>
            <p:cNvSpPr txBox="1"/>
            <p:nvPr/>
          </p:nvSpPr>
          <p:spPr>
            <a:xfrm>
              <a:off x="0" y="-28575"/>
              <a:ext cx="1330860" cy="209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20" name="Group 16">
            <a:extLst>
              <a:ext uri="{FF2B5EF4-FFF2-40B4-BE49-F238E27FC236}">
                <a16:creationId xmlns:a16="http://schemas.microsoft.com/office/drawing/2014/main" id="{9A46E4B4-F460-E2DD-D9D7-BCD6CC566A83}"/>
              </a:ext>
            </a:extLst>
          </p:cNvPr>
          <p:cNvGrpSpPr/>
          <p:nvPr/>
        </p:nvGrpSpPr>
        <p:grpSpPr>
          <a:xfrm>
            <a:off x="9144000" y="9905600"/>
            <a:ext cx="8115300" cy="40576"/>
            <a:chOff x="0" y="0"/>
            <a:chExt cx="10820400" cy="54102"/>
          </a:xfrm>
        </p:grpSpPr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C3740363-E44B-4482-3852-8549C35F0FAE}"/>
                </a:ext>
              </a:extLst>
            </p:cNvPr>
            <p:cNvSpPr/>
            <p:nvPr/>
          </p:nvSpPr>
          <p:spPr>
            <a:xfrm>
              <a:off x="0" y="0"/>
              <a:ext cx="10820400" cy="54102"/>
            </a:xfrm>
            <a:custGeom>
              <a:avLst/>
              <a:gdLst/>
              <a:ahLst/>
              <a:cxnLst/>
              <a:rect l="l" t="t" r="r" b="b"/>
              <a:pathLst>
                <a:path w="10820400" h="54102">
                  <a:moveTo>
                    <a:pt x="0" y="0"/>
                  </a:moveTo>
                  <a:lnTo>
                    <a:pt x="10820400" y="0"/>
                  </a:lnTo>
                  <a:lnTo>
                    <a:pt x="10820400" y="54102"/>
                  </a:lnTo>
                  <a:lnTo>
                    <a:pt x="0" y="541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9" name="TextBox 15">
            <a:extLst>
              <a:ext uri="{FF2B5EF4-FFF2-40B4-BE49-F238E27FC236}">
                <a16:creationId xmlns:a16="http://schemas.microsoft.com/office/drawing/2014/main" id="{88323C12-B562-BFB8-57CC-A3C7F6765778}"/>
              </a:ext>
            </a:extLst>
          </p:cNvPr>
          <p:cNvSpPr txBox="1"/>
          <p:nvPr/>
        </p:nvSpPr>
        <p:spPr>
          <a:xfrm>
            <a:off x="443686" y="2437582"/>
            <a:ext cx="16815614" cy="4341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761"/>
              </a:lnSpc>
            </a:pP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Sie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möchten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mehr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zum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 Thema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erfahren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?</a:t>
            </a:r>
          </a:p>
          <a:p>
            <a:pPr algn="l">
              <a:lnSpc>
                <a:spcPts val="11761"/>
              </a:lnSpc>
            </a:pP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Wenden Sie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sich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 an die </a:t>
            </a:r>
          </a:p>
          <a:p>
            <a:pPr algn="l">
              <a:lnSpc>
                <a:spcPts val="11761"/>
              </a:lnSpc>
            </a:pP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DAV 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Geschäftsstelle</a:t>
            </a:r>
            <a:endParaRPr lang="en-US" sz="6157" b="1" dirty="0">
              <a:solidFill>
                <a:srgbClr val="3C8C1E"/>
              </a:solidFill>
              <a:latin typeface="Avenir Bold"/>
              <a:ea typeface="Avenir Bold"/>
              <a:cs typeface="Avenir Bold"/>
              <a:sym typeface="Avenir Bold"/>
            </a:endParaRPr>
          </a:p>
        </p:txBody>
      </p:sp>
      <p:sp>
        <p:nvSpPr>
          <p:cNvPr id="22" name="TextBox 18">
            <a:extLst>
              <a:ext uri="{FF2B5EF4-FFF2-40B4-BE49-F238E27FC236}">
                <a16:creationId xmlns:a16="http://schemas.microsoft.com/office/drawing/2014/main" id="{B54A75F3-C84A-F6FC-0A28-D4DE59A4CC9B}"/>
              </a:ext>
            </a:extLst>
          </p:cNvPr>
          <p:cNvSpPr txBox="1"/>
          <p:nvPr/>
        </p:nvSpPr>
        <p:spPr>
          <a:xfrm>
            <a:off x="16139360" y="9450391"/>
            <a:ext cx="1119940" cy="417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303030"/>
                </a:solidFill>
                <a:latin typeface="Avenir"/>
                <a:ea typeface="Avenir"/>
                <a:cs typeface="Avenir"/>
                <a:sym typeface="Avenir"/>
              </a:rPr>
              <a:t>I   </a:t>
            </a:r>
          </a:p>
        </p:txBody>
      </p:sp>
      <p:grpSp>
        <p:nvGrpSpPr>
          <p:cNvPr id="30" name="Group 26">
            <a:extLst>
              <a:ext uri="{FF2B5EF4-FFF2-40B4-BE49-F238E27FC236}">
                <a16:creationId xmlns:a16="http://schemas.microsoft.com/office/drawing/2014/main" id="{1B63C824-D9A6-5505-8B7E-D9AEED8FE7A6}"/>
              </a:ext>
            </a:extLst>
          </p:cNvPr>
          <p:cNvGrpSpPr/>
          <p:nvPr/>
        </p:nvGrpSpPr>
        <p:grpSpPr>
          <a:xfrm>
            <a:off x="1028700" y="9905600"/>
            <a:ext cx="8115300" cy="40576"/>
            <a:chOff x="0" y="0"/>
            <a:chExt cx="10820400" cy="54102"/>
          </a:xfrm>
        </p:grpSpPr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2079FA1E-4619-F391-2F4E-DAE2407D87F8}"/>
                </a:ext>
              </a:extLst>
            </p:cNvPr>
            <p:cNvSpPr/>
            <p:nvPr/>
          </p:nvSpPr>
          <p:spPr>
            <a:xfrm>
              <a:off x="0" y="0"/>
              <a:ext cx="10820400" cy="54102"/>
            </a:xfrm>
            <a:custGeom>
              <a:avLst/>
              <a:gdLst/>
              <a:ahLst/>
              <a:cxnLst/>
              <a:rect l="l" t="t" r="r" b="b"/>
              <a:pathLst>
                <a:path w="10820400" h="54102">
                  <a:moveTo>
                    <a:pt x="0" y="0"/>
                  </a:moveTo>
                  <a:lnTo>
                    <a:pt x="10820400" y="0"/>
                  </a:lnTo>
                  <a:lnTo>
                    <a:pt x="10820400" y="54102"/>
                  </a:lnTo>
                  <a:lnTo>
                    <a:pt x="0" y="541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36" name="Grafik 35">
            <a:extLst>
              <a:ext uri="{FF2B5EF4-FFF2-40B4-BE49-F238E27FC236}">
                <a16:creationId xmlns:a16="http://schemas.microsoft.com/office/drawing/2014/main" id="{2F5AA4F2-198C-C168-06E4-E127FC285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2042513" y="264735"/>
            <a:ext cx="5412953" cy="1312822"/>
          </a:xfrm>
          <a:prstGeom prst="rect">
            <a:avLst/>
          </a:prstGeom>
          <a:noFill/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E73C5168-AA02-5D21-B073-F46A1C44EC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/>
        </p:blipFill>
        <p:spPr>
          <a:xfrm>
            <a:off x="1028700" y="8552322"/>
            <a:ext cx="3621570" cy="1263194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B009BF0F-0062-AF1E-1AC7-0A8CC157751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/>
        </p:blipFill>
        <p:spPr>
          <a:xfrm>
            <a:off x="12856320" y="8082319"/>
            <a:ext cx="3278220" cy="1733197"/>
          </a:xfrm>
          <a:prstGeom prst="rect">
            <a:avLst/>
          </a:prstGeom>
        </p:spPr>
      </p:pic>
      <p:grpSp>
        <p:nvGrpSpPr>
          <p:cNvPr id="24" name="Group 6">
            <a:extLst>
              <a:ext uri="{FF2B5EF4-FFF2-40B4-BE49-F238E27FC236}">
                <a16:creationId xmlns:a16="http://schemas.microsoft.com/office/drawing/2014/main" id="{E22411A2-2A3A-512A-DFB1-5D7BA047B7F3}"/>
              </a:ext>
            </a:extLst>
          </p:cNvPr>
          <p:cNvGrpSpPr/>
          <p:nvPr/>
        </p:nvGrpSpPr>
        <p:grpSpPr>
          <a:xfrm>
            <a:off x="-1220366" y="5691081"/>
            <a:ext cx="9907166" cy="1174205"/>
            <a:chOff x="0" y="0"/>
            <a:chExt cx="2874000" cy="180697"/>
          </a:xfrm>
        </p:grpSpPr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440F97B6-F768-9E1C-D7E4-7242AEA94AC8}"/>
                </a:ext>
              </a:extLst>
            </p:cNvPr>
            <p:cNvSpPr/>
            <p:nvPr/>
          </p:nvSpPr>
          <p:spPr>
            <a:xfrm>
              <a:off x="0" y="0"/>
              <a:ext cx="2874000" cy="180697"/>
            </a:xfrm>
            <a:custGeom>
              <a:avLst/>
              <a:gdLst/>
              <a:ahLst/>
              <a:cxnLst/>
              <a:rect l="l" t="t" r="r" b="b"/>
              <a:pathLst>
                <a:path w="2874000" h="180697">
                  <a:moveTo>
                    <a:pt x="0" y="0"/>
                  </a:moveTo>
                  <a:lnTo>
                    <a:pt x="2874000" y="0"/>
                  </a:lnTo>
                  <a:lnTo>
                    <a:pt x="2874000" y="180697"/>
                  </a:lnTo>
                  <a:lnTo>
                    <a:pt x="0" y="1806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id="{8EBAFA1D-9149-AC3A-D784-26E70BD70108}"/>
                </a:ext>
              </a:extLst>
            </p:cNvPr>
            <p:cNvSpPr txBox="1"/>
            <p:nvPr/>
          </p:nvSpPr>
          <p:spPr>
            <a:xfrm>
              <a:off x="0" y="-28575"/>
              <a:ext cx="2874000" cy="209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41" name="Textfeld 40">
            <a:extLst>
              <a:ext uri="{FF2B5EF4-FFF2-40B4-BE49-F238E27FC236}">
                <a16:creationId xmlns:a16="http://schemas.microsoft.com/office/drawing/2014/main" id="{4BC8226C-CAE4-F4DE-A89F-A3B3A54B36FA}"/>
              </a:ext>
            </a:extLst>
          </p:cNvPr>
          <p:cNvSpPr txBox="1"/>
          <p:nvPr/>
        </p:nvSpPr>
        <p:spPr>
          <a:xfrm>
            <a:off x="9251701" y="9391590"/>
            <a:ext cx="362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venir" panose="020B0604020202020204" charset="0"/>
              </a:rPr>
              <a:t>Stand 03.07.2026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AE0646D-6706-659A-AC37-6AB5C284CD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3903" y="4445293"/>
            <a:ext cx="2419993" cy="2419993"/>
          </a:xfrm>
          <a:prstGeom prst="rect">
            <a:avLst/>
          </a:prstGeom>
          <a:ln w="57150">
            <a:solidFill>
              <a:srgbClr val="3E8940"/>
            </a:solidFill>
          </a:ln>
        </p:spPr>
      </p:pic>
      <p:sp>
        <p:nvSpPr>
          <p:cNvPr id="28" name="TextBox 15">
            <a:extLst>
              <a:ext uri="{FF2B5EF4-FFF2-40B4-BE49-F238E27FC236}">
                <a16:creationId xmlns:a16="http://schemas.microsoft.com/office/drawing/2014/main" id="{5808D8A9-CC28-FF1D-2BEE-1B81B328850B}"/>
              </a:ext>
            </a:extLst>
          </p:cNvPr>
          <p:cNvSpPr txBox="1"/>
          <p:nvPr/>
        </p:nvSpPr>
        <p:spPr>
          <a:xfrm>
            <a:off x="259243" y="5377175"/>
            <a:ext cx="16815614" cy="131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761"/>
              </a:lnSpc>
            </a:pP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 DAV-</a:t>
            </a:r>
            <a:r>
              <a:rPr lang="en-US" sz="6157" b="1" dirty="0" err="1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Geschäftsstelle</a:t>
            </a:r>
            <a:r>
              <a:rPr lang="en-US" sz="6157" b="1" dirty="0">
                <a:solidFill>
                  <a:srgbClr val="3C8C1E"/>
                </a:solidFill>
                <a:latin typeface="Avenir Bold"/>
                <a:ea typeface="Avenir Bold"/>
                <a:cs typeface="Avenir Bold"/>
                <a:sym typeface="Avenir Bold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6987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8709D-6C5B-A6C1-4F90-C46166EA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5E734AAF-065A-F7B2-A038-D3A31906B555}"/>
              </a:ext>
            </a:extLst>
          </p:cNvPr>
          <p:cNvSpPr txBox="1"/>
          <p:nvPr/>
        </p:nvSpPr>
        <p:spPr>
          <a:xfrm>
            <a:off x="641074" y="494577"/>
            <a:ext cx="170058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rgbClr val="3C8C1E"/>
                </a:solidFill>
                <a:latin typeface="Avenir" panose="020B0604020202020204" charset="0"/>
                <a:cs typeface="Arial" panose="020B0604020202020204" pitchFamily="34" charset="0"/>
              </a:rPr>
              <a:t>Mängelansprüche: ZTV Asphalt-</a:t>
            </a:r>
            <a:r>
              <a:rPr lang="de-DE" sz="4000" b="1" dirty="0" err="1">
                <a:solidFill>
                  <a:srgbClr val="3C8C1E"/>
                </a:solidFill>
                <a:latin typeface="Avenir" panose="020B0604020202020204" charset="0"/>
                <a:cs typeface="Arial" panose="020B0604020202020204" pitchFamily="34" charset="0"/>
              </a:rPr>
              <a:t>StB</a:t>
            </a:r>
            <a:r>
              <a:rPr lang="de-DE" sz="4000" b="1" dirty="0">
                <a:solidFill>
                  <a:srgbClr val="3C8C1E"/>
                </a:solidFill>
                <a:latin typeface="Avenir" panose="020B0604020202020204" charset="0"/>
                <a:cs typeface="Arial" panose="020B0604020202020204" pitchFamily="34" charset="0"/>
              </a:rPr>
              <a:t> 26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68C9DAA7-237E-3AA8-DE7E-AEBF4E102086}"/>
              </a:ext>
            </a:extLst>
          </p:cNvPr>
          <p:cNvSpPr txBox="1">
            <a:spLocks/>
          </p:cNvSpPr>
          <p:nvPr/>
        </p:nvSpPr>
        <p:spPr>
          <a:xfrm>
            <a:off x="566142" y="1846395"/>
            <a:ext cx="9561410" cy="71765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3300" b="1" dirty="0">
                <a:solidFill>
                  <a:srgbClr val="000000"/>
                </a:solidFill>
                <a:latin typeface="Avenir" panose="020B0604020202020204" charset="0"/>
                <a:cs typeface="Arial" panose="020B0604020202020204" pitchFamily="34" charset="0"/>
              </a:rPr>
              <a:t>Behandlung von Mängeln*</a:t>
            </a:r>
          </a:p>
          <a:p>
            <a:pPr marL="0" indent="0">
              <a:buNone/>
            </a:pPr>
            <a:r>
              <a:rPr lang="de-DE" sz="3300" dirty="0">
                <a:solidFill>
                  <a:srgbClr val="000000"/>
                </a:solidFill>
                <a:latin typeface="Avenir" panose="020B0604020202020204" charset="0"/>
                <a:cs typeface="Arial" panose="020B0604020202020204" pitchFamily="34" charset="0"/>
              </a:rPr>
              <a:t>Abzug als Ausgleich für Über- oder Unterschreitungen von Grenzwerten möglich bei:</a:t>
            </a:r>
          </a:p>
          <a:p>
            <a:r>
              <a:rPr lang="de-DE" sz="4500" dirty="0">
                <a:solidFill>
                  <a:srgbClr val="000000"/>
                </a:solidFill>
                <a:latin typeface="Avenir" panose="020B0604020202020204" charset="0"/>
                <a:cs typeface="Arial" panose="020B0604020202020204" pitchFamily="34" charset="0"/>
              </a:rPr>
              <a:t> </a:t>
            </a:r>
            <a:r>
              <a:rPr lang="de-DE" sz="3600" dirty="0">
                <a:solidFill>
                  <a:srgbClr val="000000"/>
                </a:solidFill>
                <a:latin typeface="Avenir" panose="020B0604020202020204" charset="0"/>
                <a:cs typeface="Arial" panose="020B0604020202020204" pitchFamily="34" charset="0"/>
              </a:rPr>
              <a:t>Einbaudicke</a:t>
            </a:r>
          </a:p>
          <a:p>
            <a:r>
              <a:rPr lang="de-DE" sz="3600" dirty="0">
                <a:solidFill>
                  <a:srgbClr val="000000"/>
                </a:solidFill>
                <a:latin typeface="Avenir" panose="020B0604020202020204" charset="0"/>
                <a:cs typeface="Arial" panose="020B0604020202020204" pitchFamily="34" charset="0"/>
              </a:rPr>
              <a:t> Einbaumenge</a:t>
            </a:r>
          </a:p>
          <a:p>
            <a:r>
              <a:rPr lang="de-DE" sz="3600" dirty="0">
                <a:solidFill>
                  <a:srgbClr val="000000"/>
                </a:solidFill>
                <a:latin typeface="Avenir" panose="020B0604020202020204" charset="0"/>
                <a:cs typeface="Arial" panose="020B0604020202020204" pitchFamily="34" charset="0"/>
              </a:rPr>
              <a:t> Bindemittelgehalt</a:t>
            </a:r>
          </a:p>
          <a:p>
            <a:r>
              <a:rPr lang="de-DE" sz="3600" dirty="0">
                <a:solidFill>
                  <a:srgbClr val="000000"/>
                </a:solidFill>
                <a:latin typeface="Avenir" panose="020B0604020202020204" charset="0"/>
                <a:cs typeface="Arial" panose="020B0604020202020204" pitchFamily="34" charset="0"/>
              </a:rPr>
              <a:t> </a:t>
            </a:r>
            <a:r>
              <a:rPr lang="de-DE" sz="3600" dirty="0">
                <a:latin typeface="Avenir" panose="020B0604020202020204" charset="0"/>
                <a:cs typeface="Arial" panose="020B0604020202020204" pitchFamily="34" charset="0"/>
              </a:rPr>
              <a:t>Hohlraumgehalt</a:t>
            </a:r>
          </a:p>
          <a:p>
            <a:r>
              <a:rPr lang="de-DE" sz="3600" dirty="0">
                <a:solidFill>
                  <a:srgbClr val="000000"/>
                </a:solidFill>
                <a:latin typeface="Avenir" panose="020B0604020202020204" charset="0"/>
                <a:cs typeface="Arial" panose="020B0604020202020204" pitchFamily="34" charset="0"/>
              </a:rPr>
              <a:t> </a:t>
            </a:r>
            <a:r>
              <a:rPr lang="de-DE" sz="3600" dirty="0">
                <a:latin typeface="Avenir" panose="020B0604020202020204" charset="0"/>
                <a:cs typeface="Arial" panose="020B0604020202020204" pitchFamily="34" charset="0"/>
              </a:rPr>
              <a:t>Verdichtungsgrad</a:t>
            </a:r>
          </a:p>
          <a:p>
            <a:r>
              <a:rPr lang="de-DE" sz="3600" dirty="0">
                <a:solidFill>
                  <a:srgbClr val="000000"/>
                </a:solidFill>
                <a:latin typeface="Avenir" panose="020B0604020202020204" charset="0"/>
                <a:cs typeface="Arial" panose="020B0604020202020204" pitchFamily="34" charset="0"/>
              </a:rPr>
              <a:t> Ebenheit</a:t>
            </a:r>
          </a:p>
          <a:p>
            <a:r>
              <a:rPr lang="de-DE" sz="3600" dirty="0">
                <a:solidFill>
                  <a:srgbClr val="000000"/>
                </a:solidFill>
                <a:latin typeface="Avenir" panose="020B0604020202020204" charset="0"/>
                <a:cs typeface="Arial" panose="020B0604020202020204" pitchFamily="34" charset="0"/>
              </a:rPr>
              <a:t> </a:t>
            </a:r>
            <a:r>
              <a:rPr lang="de-DE" sz="3600" dirty="0">
                <a:latin typeface="Avenir" panose="020B0604020202020204" charset="0"/>
                <a:cs typeface="Arial" panose="020B0604020202020204" pitchFamily="34" charset="0"/>
              </a:rPr>
              <a:t>Schichtenverbund</a:t>
            </a:r>
          </a:p>
          <a:p>
            <a:endParaRPr lang="de-DE" dirty="0">
              <a:latin typeface="Avenir" panose="020B0604020202020204" charset="0"/>
              <a:cs typeface="Arial" panose="020B0604020202020204" pitchFamily="34" charset="0"/>
            </a:endParaRPr>
          </a:p>
          <a:p>
            <a:pPr marL="514350" lvl="1" indent="0">
              <a:buNone/>
            </a:pPr>
            <a:r>
              <a:rPr lang="de-DE" sz="2800" i="1" dirty="0">
                <a:solidFill>
                  <a:srgbClr val="000000"/>
                </a:solidFill>
                <a:latin typeface="Avenir" panose="020B0604020202020204" charset="0"/>
                <a:cs typeface="Arial" panose="020B0604020202020204" pitchFamily="34" charset="0"/>
              </a:rPr>
              <a:t>* immer als einzelvertragliche Vereinbarung</a:t>
            </a:r>
          </a:p>
        </p:txBody>
      </p:sp>
      <p:sp>
        <p:nvSpPr>
          <p:cNvPr id="7" name="Rechteckige Legende 11">
            <a:extLst>
              <a:ext uri="{FF2B5EF4-FFF2-40B4-BE49-F238E27FC236}">
                <a16:creationId xmlns:a16="http://schemas.microsoft.com/office/drawing/2014/main" id="{933C8918-D521-285F-3655-0AB4BABFC8D6}"/>
              </a:ext>
            </a:extLst>
          </p:cNvPr>
          <p:cNvSpPr/>
          <p:nvPr/>
        </p:nvSpPr>
        <p:spPr bwMode="auto">
          <a:xfrm>
            <a:off x="10252160" y="3172824"/>
            <a:ext cx="6705600" cy="3500712"/>
          </a:xfrm>
          <a:prstGeom prst="wedgeRectCallout">
            <a:avLst>
              <a:gd name="adj1" fmla="val -124859"/>
              <a:gd name="adj2" fmla="val 23593"/>
            </a:avLst>
          </a:prstGeom>
          <a:solidFill>
            <a:srgbClr val="3E8940"/>
          </a:solidFill>
          <a:ln w="9525" cap="flat" cmpd="sng" algn="ctr">
            <a:solidFill>
              <a:srgbClr val="3C8C1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</a:bodyPr>
          <a:lstStyle/>
          <a:p>
            <a:pPr defTabSz="1371600">
              <a:defRPr/>
            </a:pPr>
            <a:r>
              <a:rPr lang="de-DE" sz="27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Überschreitung des Grenzwertes:</a:t>
            </a:r>
          </a:p>
          <a:p>
            <a:pPr defTabSz="1371600">
              <a:defRPr/>
            </a:pPr>
            <a:endParaRPr lang="de-DE" sz="2700" dirty="0">
              <a:solidFill>
                <a:schemeClr val="bg1"/>
              </a:solidFill>
              <a:latin typeface="Avenir" panose="020B0604020202020204" charset="0"/>
              <a:cs typeface="Arial" panose="020B0604020202020204" pitchFamily="34" charset="0"/>
            </a:endParaRPr>
          </a:p>
          <a:p>
            <a:pPr defTabSz="1371600">
              <a:defRPr/>
            </a:pPr>
            <a:r>
              <a:rPr lang="de-DE" sz="27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	</a:t>
            </a:r>
            <a:r>
              <a:rPr lang="de-DE" sz="2700" b="1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𝐴 = 𝑝² / 100 ∗ c ∗ EP ∗ F</a:t>
            </a:r>
          </a:p>
          <a:p>
            <a:pPr defTabSz="1371600">
              <a:defRPr/>
            </a:pPr>
            <a:endParaRPr lang="de-DE" sz="2700" dirty="0">
              <a:solidFill>
                <a:schemeClr val="bg1"/>
              </a:solidFill>
              <a:latin typeface="Avenir" panose="020B0604020202020204" charset="0"/>
              <a:cs typeface="Arial" panose="020B0604020202020204" pitchFamily="34" charset="0"/>
            </a:endParaRPr>
          </a:p>
          <a:p>
            <a:pPr defTabSz="1371600">
              <a:defRPr/>
            </a:pPr>
            <a:r>
              <a:rPr lang="de-DE" sz="27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c = 5,0 für Asphaltdeckschichten (einschließlich Asphalttragdeckschichten) </a:t>
            </a:r>
          </a:p>
          <a:p>
            <a:pPr defTabSz="1371600">
              <a:defRPr/>
            </a:pPr>
            <a:r>
              <a:rPr lang="de-DE" sz="27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c = 4,0 für Asphaltbinderschichten </a:t>
            </a:r>
          </a:p>
          <a:p>
            <a:pPr defTabSz="1371600">
              <a:defRPr/>
            </a:pPr>
            <a:r>
              <a:rPr lang="de-DE" sz="27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c = 3,0 für Asphalttragschichten </a:t>
            </a:r>
            <a:r>
              <a:rPr lang="de-DE" sz="2700" dirty="0">
                <a:latin typeface="Avenir" panose="020B0604020202020204" charset="0"/>
                <a:cs typeface="Arial" panose="020B0604020202020204" pitchFamily="34" charset="0"/>
              </a:rPr>
              <a:t>	</a:t>
            </a:r>
          </a:p>
          <a:p>
            <a:pPr defTabSz="1371600">
              <a:defRPr/>
            </a:pPr>
            <a:endParaRPr lang="de-DE" sz="2700" dirty="0">
              <a:solidFill>
                <a:prstClr val="black"/>
              </a:solidFill>
              <a:latin typeface="Avenir" panose="020B0604020202020204" charset="0"/>
              <a:cs typeface="Arial" panose="020B0604020202020204" pitchFamily="34" charset="0"/>
            </a:endParaRPr>
          </a:p>
        </p:txBody>
      </p:sp>
      <p:sp>
        <p:nvSpPr>
          <p:cNvPr id="10" name="Rechteckige Legende 11">
            <a:extLst>
              <a:ext uri="{FF2B5EF4-FFF2-40B4-BE49-F238E27FC236}">
                <a16:creationId xmlns:a16="http://schemas.microsoft.com/office/drawing/2014/main" id="{F664C4AA-B2A8-554D-5D8E-31ADFE303074}"/>
              </a:ext>
            </a:extLst>
          </p:cNvPr>
          <p:cNvSpPr/>
          <p:nvPr/>
        </p:nvSpPr>
        <p:spPr bwMode="auto">
          <a:xfrm>
            <a:off x="10252160" y="6741269"/>
            <a:ext cx="6705600" cy="1219884"/>
          </a:xfrm>
          <a:prstGeom prst="wedgeRectCallout">
            <a:avLst>
              <a:gd name="adj1" fmla="val -125097"/>
              <a:gd name="adj2" fmla="val -74646"/>
            </a:avLst>
          </a:prstGeom>
          <a:solidFill>
            <a:schemeClr val="accent2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</a:bodyPr>
          <a:lstStyle/>
          <a:p>
            <a:pPr defTabSz="1371600">
              <a:defRPr/>
            </a:pPr>
            <a:r>
              <a:rPr lang="de-DE" sz="27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Unterschreitung des Grenzwertes:</a:t>
            </a:r>
          </a:p>
          <a:p>
            <a:pPr defTabSz="1371600">
              <a:defRPr/>
            </a:pPr>
            <a:endParaRPr lang="de-DE" sz="1400" dirty="0">
              <a:solidFill>
                <a:schemeClr val="bg1"/>
              </a:solidFill>
              <a:latin typeface="Avenir" panose="020B0604020202020204" charset="0"/>
              <a:cs typeface="Arial" panose="020B0604020202020204" pitchFamily="34" charset="0"/>
            </a:endParaRPr>
          </a:p>
          <a:p>
            <a:pPr defTabSz="1371600">
              <a:defRPr/>
            </a:pPr>
            <a:r>
              <a:rPr lang="de-DE" sz="2700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	</a:t>
            </a:r>
            <a:r>
              <a:rPr lang="de-DE" sz="2700" b="1" dirty="0">
                <a:solidFill>
                  <a:schemeClr val="bg1"/>
                </a:solidFill>
                <a:latin typeface="Avenir" panose="020B0604020202020204" charset="0"/>
                <a:cs typeface="Arial" panose="020B0604020202020204" pitchFamily="34" charset="0"/>
              </a:rPr>
              <a:t>𝐴 = 𝑝² / 100 ∗ 3 ∗ EP ∗ F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994E691-74B1-0E1F-FCEC-7FB238C3B42A}"/>
              </a:ext>
            </a:extLst>
          </p:cNvPr>
          <p:cNvSpPr txBox="1"/>
          <p:nvPr/>
        </p:nvSpPr>
        <p:spPr>
          <a:xfrm>
            <a:off x="10252160" y="7999253"/>
            <a:ext cx="7069564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100" dirty="0">
                <a:latin typeface="Avenir" panose="020B0604020202020204" charset="0"/>
                <a:cs typeface="Arial" panose="020B0604020202020204" pitchFamily="34" charset="0"/>
              </a:rPr>
              <a:t>p …   </a:t>
            </a:r>
            <a:r>
              <a:rPr lang="de-DE" sz="2100" dirty="0">
                <a:solidFill>
                  <a:srgbClr val="3E8940"/>
                </a:solidFill>
                <a:latin typeface="Avenir" panose="020B0604020202020204" charset="0"/>
                <a:cs typeface="Arial" panose="020B0604020202020204" pitchFamily="34" charset="0"/>
              </a:rPr>
              <a:t>Überschreitung</a:t>
            </a:r>
            <a:r>
              <a:rPr lang="de-DE" sz="2100" dirty="0">
                <a:solidFill>
                  <a:srgbClr val="C00000"/>
                </a:solidFill>
                <a:latin typeface="Avenir" panose="020B0604020202020204" charset="0"/>
                <a:cs typeface="Arial" panose="020B0604020202020204" pitchFamily="34" charset="0"/>
              </a:rPr>
              <a:t> / Unterschreitung </a:t>
            </a:r>
            <a:r>
              <a:rPr lang="de-DE" sz="2100" dirty="0">
                <a:latin typeface="Avenir" panose="020B0604020202020204" charset="0"/>
                <a:cs typeface="Arial" panose="020B0604020202020204" pitchFamily="34" charset="0"/>
              </a:rPr>
              <a:t>des Grenzwertes</a:t>
            </a:r>
          </a:p>
          <a:p>
            <a:r>
              <a:rPr lang="de-DE" sz="2100" dirty="0">
                <a:latin typeface="Avenir" panose="020B0604020202020204" charset="0"/>
                <a:cs typeface="Arial" panose="020B0604020202020204" pitchFamily="34" charset="0"/>
              </a:rPr>
              <a:t>EP ... Einheitspreis</a:t>
            </a:r>
          </a:p>
          <a:p>
            <a:r>
              <a:rPr lang="de-DE" sz="2100" dirty="0">
                <a:latin typeface="Avenir" panose="020B0604020202020204" charset="0"/>
                <a:cs typeface="Arial" panose="020B0604020202020204" pitchFamily="34" charset="0"/>
              </a:rPr>
              <a:t>F …   zugeordnete Fläche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E9DDFC1-37AC-7EDC-FB09-E641E9F1FD4C}"/>
              </a:ext>
            </a:extLst>
          </p:cNvPr>
          <p:cNvSpPr txBox="1"/>
          <p:nvPr/>
        </p:nvSpPr>
        <p:spPr>
          <a:xfrm>
            <a:off x="10896600" y="1638299"/>
            <a:ext cx="6061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3200" dirty="0">
                <a:solidFill>
                  <a:srgbClr val="C00000"/>
                </a:solidFill>
                <a:latin typeface="Avenir" panose="020B0604020202020204" charset="0"/>
              </a:rPr>
              <a:t>zunehmende Sanktionierung     bei ausbleibendem Erfolg!</a:t>
            </a:r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4D107FF4-5003-2C44-01A1-C2A2EF5D576A}"/>
              </a:ext>
            </a:extLst>
          </p:cNvPr>
          <p:cNvSpPr txBox="1">
            <a:spLocks/>
          </p:cNvSpPr>
          <p:nvPr/>
        </p:nvSpPr>
        <p:spPr>
          <a:xfrm>
            <a:off x="16052006" y="9520604"/>
            <a:ext cx="1295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1E2B622-5C2B-46CB-9AD2-CFF27035BC98}" type="slidenum">
              <a:rPr lang="de-DE" smtClean="0"/>
              <a:pPr algn="r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7993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0" grpId="0" animBg="1"/>
      <p:bldP spid="11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F7E825-B110-2BBD-9CAE-83E32FD69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Steuerung des </a:t>
            </a:r>
            <a:br>
              <a:rPr lang="de-DE" dirty="0"/>
            </a:br>
            <a:r>
              <a:rPr lang="de-DE" dirty="0"/>
              <a:t>Verdichtungsprozesse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23F08B-C932-5F23-8B86-F14E5EE48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90700"/>
            <a:ext cx="16611600" cy="761091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zunehmender Einsatz von FDVK-A und </a:t>
            </a:r>
          </a:p>
          <a:p>
            <a:pPr marL="0" indent="0">
              <a:buNone/>
            </a:pPr>
            <a:r>
              <a:rPr lang="de-DE" dirty="0"/>
              <a:t>baubegleitender Verdichtungskontrolle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6B44AF-BF4A-9677-5358-6BA2E181F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BAC0900-8507-5EA2-EAF6-2DBFD5EC67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319" y="3062514"/>
            <a:ext cx="4484913" cy="298994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03A8CD7-CB04-8AAB-B16C-AF1F7DE814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352" y="6433253"/>
            <a:ext cx="4484914" cy="298994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045DC58-D14E-D734-0FAC-00E2CD795B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7910"/>
          <a:stretch>
            <a:fillRect/>
          </a:stretch>
        </p:blipFill>
        <p:spPr>
          <a:xfrm>
            <a:off x="9540355" y="885387"/>
            <a:ext cx="3562894" cy="1741977"/>
          </a:xfrm>
          <a:prstGeom prst="rect">
            <a:avLst/>
          </a:prstGeom>
          <a:ln>
            <a:noFill/>
          </a:ln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F455309-18C4-027A-C4BA-59151BEB3D08}"/>
              </a:ext>
            </a:extLst>
          </p:cNvPr>
          <p:cNvSpPr txBox="1"/>
          <p:nvPr/>
        </p:nvSpPr>
        <p:spPr>
          <a:xfrm>
            <a:off x="9540355" y="2654262"/>
            <a:ext cx="7946571" cy="5632311"/>
          </a:xfrm>
          <a:prstGeom prst="rect">
            <a:avLst/>
          </a:prstGeom>
          <a:solidFill>
            <a:srgbClr val="3C8C1E"/>
          </a:solidFill>
        </p:spPr>
        <p:txBody>
          <a:bodyPr wrap="square">
            <a:spAutoFit/>
          </a:bodyPr>
          <a:lstStyle/>
          <a:p>
            <a:r>
              <a:rPr lang="de-DE" sz="2400" b="1" i="0" u="none" strike="noStrike" baseline="0" dirty="0">
                <a:solidFill>
                  <a:schemeClr val="bg1"/>
                </a:solidFill>
                <a:latin typeface="Avenir" panose="020B0604020202020204" charset="0"/>
              </a:rPr>
              <a:t>/3.1.14/ Zu 5.2 (Prüfung; Eigenüberwachungsprüfungen) </a:t>
            </a:r>
            <a:endParaRPr lang="de-DE" sz="2400" b="0" i="0" u="none" strike="noStrike" baseline="0" dirty="0">
              <a:solidFill>
                <a:schemeClr val="bg1"/>
              </a:solidFill>
              <a:latin typeface="Avenir" panose="020B0604020202020204" charset="0"/>
            </a:endParaRPr>
          </a:p>
          <a:p>
            <a:r>
              <a:rPr lang="de-DE" sz="2400" b="0" i="0" u="none" strike="noStrike" baseline="0" dirty="0">
                <a:solidFill>
                  <a:schemeClr val="bg1"/>
                </a:solidFill>
                <a:latin typeface="Avenir" panose="020B0604020202020204" charset="0"/>
              </a:rPr>
              <a:t>Für Baumaßnahmen der Belastungsklassen Bk100 bis Bk3,2 ist bei Asphaltbinderschichten und Asphaltdeckschichten aus Walzasphalt </a:t>
            </a:r>
            <a:r>
              <a:rPr lang="de-DE" sz="2400" b="1" i="0" u="sng" strike="noStrike" baseline="0" dirty="0">
                <a:solidFill>
                  <a:schemeClr val="bg1"/>
                </a:solidFill>
                <a:latin typeface="Avenir" panose="020B0604020202020204" charset="0"/>
              </a:rPr>
              <a:t>ergänzend zum Prüfumfang der ZTV Asphalt-</a:t>
            </a:r>
            <a:r>
              <a:rPr lang="de-DE" sz="2400" b="1" i="0" u="sng" strike="noStrike" baseline="0" dirty="0" err="1">
                <a:solidFill>
                  <a:schemeClr val="bg1"/>
                </a:solidFill>
                <a:latin typeface="Avenir" panose="020B0604020202020204" charset="0"/>
              </a:rPr>
              <a:t>StB</a:t>
            </a:r>
            <a:r>
              <a:rPr lang="de-DE" sz="2400" b="0" i="0" u="sng" strike="noStrike" baseline="0" dirty="0">
                <a:solidFill>
                  <a:schemeClr val="bg1"/>
                </a:solidFill>
                <a:latin typeface="Avenir" panose="020B0604020202020204" charset="0"/>
              </a:rPr>
              <a:t> </a:t>
            </a:r>
            <a:r>
              <a:rPr lang="de-DE" sz="2400" b="1" i="0" u="sng" strike="noStrike" baseline="0" dirty="0">
                <a:solidFill>
                  <a:schemeClr val="bg1"/>
                </a:solidFill>
                <a:latin typeface="Avenir" panose="020B0604020202020204" charset="0"/>
              </a:rPr>
              <a:t>die Verdichtung zu Beginn jedes Einbautages</a:t>
            </a:r>
            <a:r>
              <a:rPr lang="de-DE" sz="2400" b="1" i="0" u="none" strike="noStrike" baseline="0" dirty="0">
                <a:solidFill>
                  <a:schemeClr val="bg1"/>
                </a:solidFill>
                <a:latin typeface="Avenir" panose="020B0604020202020204" charset="0"/>
              </a:rPr>
              <a:t> </a:t>
            </a:r>
            <a:r>
              <a:rPr lang="de-DE" sz="2400" b="0" i="0" u="none" strike="noStrike" baseline="0" dirty="0">
                <a:solidFill>
                  <a:schemeClr val="bg1"/>
                </a:solidFill>
                <a:latin typeface="Avenir" panose="020B0604020202020204" charset="0"/>
              </a:rPr>
              <a:t>einer Asphaltmischgutsorte nach der „Arbeitsanleitung für den Einsatz </a:t>
            </a:r>
            <a:r>
              <a:rPr lang="de-DE" sz="2400" b="1" i="0" u="none" strike="noStrike" baseline="0" dirty="0">
                <a:solidFill>
                  <a:schemeClr val="accent6"/>
                </a:solidFill>
                <a:latin typeface="Avenir" panose="020B0604020202020204" charset="0"/>
              </a:rPr>
              <a:t>radiometrischer Geräte </a:t>
            </a:r>
            <a:r>
              <a:rPr lang="de-DE" sz="2400" b="0" i="0" u="none" strike="noStrike" baseline="0" dirty="0">
                <a:solidFill>
                  <a:schemeClr val="bg1"/>
                </a:solidFill>
                <a:latin typeface="Avenir" panose="020B0604020202020204" charset="0"/>
              </a:rPr>
              <a:t>für zerstörungsfreie Dichtemessungen auf Asphaltschichten“ oder mit einem, mit dem Auftraggeber zu vereinbarendem und </a:t>
            </a:r>
            <a:r>
              <a:rPr lang="de-DE" sz="2400" b="1" i="0" u="none" strike="noStrike" baseline="0" dirty="0">
                <a:solidFill>
                  <a:schemeClr val="accent6"/>
                </a:solidFill>
                <a:latin typeface="Avenir" panose="020B0604020202020204" charset="0"/>
              </a:rPr>
              <a:t>nachweislich gleichwertigen, zerstörungsfreien Messverfahren</a:t>
            </a:r>
            <a:r>
              <a:rPr lang="de-DE" sz="2400" b="1" i="0" u="none" strike="noStrike" baseline="0" dirty="0">
                <a:solidFill>
                  <a:schemeClr val="bg1"/>
                </a:solidFill>
                <a:latin typeface="Avenir" panose="020B0604020202020204" charset="0"/>
              </a:rPr>
              <a:t> </a:t>
            </a:r>
            <a:r>
              <a:rPr lang="de-DE" sz="2400" b="0" i="0" u="none" strike="noStrike" baseline="0" dirty="0">
                <a:solidFill>
                  <a:schemeClr val="bg1"/>
                </a:solidFill>
                <a:latin typeface="Avenir" panose="020B0604020202020204" charset="0"/>
              </a:rPr>
              <a:t>zu überwachen. Die Eigenüberwachungsergebnisse sind dem Auftraggeber auf Verlangen vorzulegen. Bei den Verfahren handelt es sich um Relativmessungen von Schichteigenschaften. 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8155633-5043-294E-A7D7-195C362165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4630"/>
          <a:stretch>
            <a:fillRect/>
          </a:stretch>
        </p:blipFill>
        <p:spPr>
          <a:xfrm>
            <a:off x="13236056" y="1703430"/>
            <a:ext cx="4204761" cy="779988"/>
          </a:xfrm>
          <a:prstGeom prst="rect">
            <a:avLst/>
          </a:prstGeom>
          <a:ln>
            <a:noFill/>
          </a:ln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00697D8-FCE5-DC34-7FCD-A8B83CDEB0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4599" b="30590"/>
          <a:stretch>
            <a:fillRect/>
          </a:stretch>
        </p:blipFill>
        <p:spPr>
          <a:xfrm>
            <a:off x="13393514" y="866378"/>
            <a:ext cx="4093412" cy="751630"/>
          </a:xfrm>
          <a:prstGeom prst="rect">
            <a:avLst/>
          </a:prstGeom>
          <a:ln>
            <a:noFill/>
          </a:ln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D6C6A53F-25FB-F865-400F-A4B08C7E066B}"/>
              </a:ext>
            </a:extLst>
          </p:cNvPr>
          <p:cNvSpPr txBox="1"/>
          <p:nvPr/>
        </p:nvSpPr>
        <p:spPr>
          <a:xfrm>
            <a:off x="9311756" y="8388294"/>
            <a:ext cx="842554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600" i="0" u="none" strike="noStrike" baseline="0" dirty="0">
                <a:solidFill>
                  <a:srgbClr val="C00000"/>
                </a:solidFill>
                <a:latin typeface="Avenir" panose="020B0604020202020204" charset="0"/>
              </a:rPr>
              <a:t>„Sie können von den Absolutwerten abweichen und ersetzen daher keine Kontrollprüfungen am Bohrkern.“ </a:t>
            </a:r>
            <a:endParaRPr lang="de-DE" sz="2600" dirty="0">
              <a:solidFill>
                <a:srgbClr val="C00000"/>
              </a:solidFill>
              <a:latin typeface="Avenir" panose="020B060402020202020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7B992EC-4D6F-8F33-8600-A1C7129A55A2}"/>
              </a:ext>
            </a:extLst>
          </p:cNvPr>
          <p:cNvSpPr txBox="1"/>
          <p:nvPr/>
        </p:nvSpPr>
        <p:spPr>
          <a:xfrm>
            <a:off x="9540355" y="195891"/>
            <a:ext cx="842554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600" i="0" u="none" strike="noStrike" baseline="0" dirty="0">
                <a:solidFill>
                  <a:srgbClr val="C00000"/>
                </a:solidFill>
                <a:latin typeface="Avenir" panose="020B0604020202020204" charset="0"/>
              </a:rPr>
              <a:t>Beispiel Länderregelung</a:t>
            </a:r>
            <a:r>
              <a:rPr lang="de-DE" sz="2600" i="0" u="none" strike="noStrike" dirty="0">
                <a:solidFill>
                  <a:srgbClr val="C00000"/>
                </a:solidFill>
                <a:latin typeface="Avenir" panose="020B0604020202020204" charset="0"/>
              </a:rPr>
              <a:t> B.-W.</a:t>
            </a:r>
            <a:r>
              <a:rPr lang="de-DE" sz="2600" i="0" u="none" strike="noStrike" baseline="0" dirty="0">
                <a:solidFill>
                  <a:srgbClr val="C00000"/>
                </a:solidFill>
                <a:latin typeface="Avenir" panose="020B0604020202020204" charset="0"/>
              </a:rPr>
              <a:t> </a:t>
            </a:r>
            <a:endParaRPr lang="de-DE" sz="2600" dirty="0">
              <a:solidFill>
                <a:srgbClr val="C00000"/>
              </a:solidFill>
              <a:latin typeface="Avenir" panose="020B060402020202020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1FD814E-6492-A6F8-1FFD-31AEDF5246B0}"/>
              </a:ext>
            </a:extLst>
          </p:cNvPr>
          <p:cNvSpPr txBox="1"/>
          <p:nvPr/>
        </p:nvSpPr>
        <p:spPr>
          <a:xfrm>
            <a:off x="4767323" y="8999443"/>
            <a:ext cx="3475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4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49C0F08-658B-D56E-0C1E-2507C0CCC1FE}"/>
              </a:ext>
            </a:extLst>
          </p:cNvPr>
          <p:cNvSpPr txBox="1"/>
          <p:nvPr/>
        </p:nvSpPr>
        <p:spPr>
          <a:xfrm>
            <a:off x="1039496" y="6060191"/>
            <a:ext cx="3130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venir" panose="020B0604020202020204" charset="0"/>
              </a:rPr>
              <a:t>Quelle: </a:t>
            </a:r>
            <a:r>
              <a:rPr lang="de-DE" sz="1200" dirty="0" err="1">
                <a:latin typeface="Avenir" panose="020B0604020202020204" charset="0"/>
              </a:rPr>
              <a:t>Makadamlabor</a:t>
            </a:r>
            <a:r>
              <a:rPr lang="de-DE" sz="1200" dirty="0">
                <a:latin typeface="Avenir" panose="020B0604020202020204" charset="0"/>
              </a:rPr>
              <a:t> </a:t>
            </a:r>
            <a:r>
              <a:rPr lang="de-DE" sz="1400" dirty="0">
                <a:latin typeface="Avenir" panose="020B0604020202020204" charset="0"/>
              </a:rPr>
              <a:t>Schwaben</a:t>
            </a:r>
            <a:r>
              <a:rPr lang="de-DE" sz="1200" dirty="0">
                <a:latin typeface="Avenir" panose="020B0604020202020204" charset="0"/>
              </a:rPr>
              <a:t> GmbH</a:t>
            </a:r>
          </a:p>
        </p:txBody>
      </p:sp>
    </p:spTree>
    <p:extLst>
      <p:ext uri="{BB962C8B-B14F-4D97-AF65-F5344CB8AC3E}">
        <p14:creationId xmlns:p14="http://schemas.microsoft.com/office/powerpoint/2010/main" val="387064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FEB9F-97B5-412E-3A89-AE00FBFF9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71CF1B-89F1-4FB0-FE9F-B4CB8F0F0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Baubegleitende Verdichtungsmessungen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5E2B6B-BA40-EBE3-7613-5D054824C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90700"/>
            <a:ext cx="16611600" cy="7610913"/>
          </a:xfrm>
        </p:spPr>
        <p:txBody>
          <a:bodyPr/>
          <a:lstStyle/>
          <a:p>
            <a:pPr marL="0" indent="0">
              <a:buNone/>
            </a:pPr>
            <a:r>
              <a:rPr lang="de-DE" b="1" dirty="0" err="1"/>
              <a:t>Messziel</a:t>
            </a:r>
            <a:r>
              <a:rPr lang="de-DE" b="1" dirty="0"/>
              <a:t> und Messaufgabe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774FA3-274D-0A84-396E-E45EFF936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E6F42EE-B735-2CA9-DBC3-EE334C13DD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6" b="14779"/>
          <a:stretch>
            <a:fillRect/>
          </a:stretch>
        </p:blipFill>
        <p:spPr>
          <a:xfrm>
            <a:off x="1143000" y="3086100"/>
            <a:ext cx="12041505" cy="600919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E9248357-A4A7-F190-AF0B-28644659FB16}"/>
              </a:ext>
            </a:extLst>
          </p:cNvPr>
          <p:cNvSpPr txBox="1"/>
          <p:nvPr/>
        </p:nvSpPr>
        <p:spPr>
          <a:xfrm>
            <a:off x="9144000" y="1552958"/>
            <a:ext cx="7620000" cy="5293757"/>
          </a:xfrm>
          <a:prstGeom prst="rect">
            <a:avLst/>
          </a:prstGeom>
          <a:solidFill>
            <a:srgbClr val="3E8940"/>
          </a:solidFill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de-DE" sz="2800" dirty="0">
                <a:solidFill>
                  <a:schemeClr val="bg1"/>
                </a:solidFill>
                <a:latin typeface="Avenir" panose="020B0604020202020204" charset="0"/>
              </a:rPr>
              <a:t>Hilfestellung, dass die geforderte Endverdichtung erreicht wird 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de-DE" sz="2800" dirty="0">
                <a:solidFill>
                  <a:schemeClr val="bg1"/>
                </a:solidFill>
                <a:latin typeface="Avenir" panose="020B0604020202020204" charset="0"/>
              </a:rPr>
              <a:t>Festlegung eines Walzschemas zum Nachweis eines ordnungsgemäßen Walzprozesses 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de-DE" sz="2800" dirty="0">
                <a:solidFill>
                  <a:schemeClr val="bg1"/>
                </a:solidFill>
                <a:latin typeface="Avenir" panose="020B0604020202020204" charset="0"/>
              </a:rPr>
              <a:t>Bestimmung des Einflusses von Geräteeinstellungen (Bohlen- und Walzeneinstellung)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de-DE" sz="2800" dirty="0">
                <a:solidFill>
                  <a:schemeClr val="bg1"/>
                </a:solidFill>
                <a:latin typeface="Avenir" panose="020B0604020202020204" charset="0"/>
              </a:rPr>
              <a:t>Ermittlung des Raumdichtemaximums (kein weiterer Dichtezuwachs) und erkennen von Verdichtungsgrenzen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8C55954-5D70-2F72-5DD2-F83032A0CA19}"/>
              </a:ext>
            </a:extLst>
          </p:cNvPr>
          <p:cNvSpPr txBox="1"/>
          <p:nvPr/>
        </p:nvSpPr>
        <p:spPr>
          <a:xfrm>
            <a:off x="9144000" y="7200900"/>
            <a:ext cx="7647214" cy="169277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de-DE" sz="2800" dirty="0">
                <a:solidFill>
                  <a:schemeClr val="bg1"/>
                </a:solidFill>
                <a:latin typeface="Avenir" panose="020B0604020202020204" charset="0"/>
              </a:rPr>
              <a:t>Fachkenntnisse des Anwenders notwendig: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de-DE" sz="2800" dirty="0">
                <a:solidFill>
                  <a:schemeClr val="bg1"/>
                </a:solidFill>
                <a:latin typeface="Avenir" panose="020B0604020202020204" charset="0"/>
              </a:rPr>
              <a:t>Materialeigenschaften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de-DE" sz="2800" dirty="0">
                <a:solidFill>
                  <a:schemeClr val="bg1"/>
                </a:solidFill>
                <a:latin typeface="Avenir" panose="020B0604020202020204" charset="0"/>
              </a:rPr>
              <a:t>Maschinen / Maschineneinsatz</a:t>
            </a:r>
          </a:p>
        </p:txBody>
      </p:sp>
    </p:spTree>
    <p:extLst>
      <p:ext uri="{BB962C8B-B14F-4D97-AF65-F5344CB8AC3E}">
        <p14:creationId xmlns:p14="http://schemas.microsoft.com/office/powerpoint/2010/main" val="77642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760BF-0969-B1FC-AEFC-4D9D91B0C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28643D12-CD39-7D03-421E-857E0AB6C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8600" y="3619500"/>
            <a:ext cx="2984500" cy="50208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CF92055-8255-E40D-B6E5-2B88D8BDC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Baubegleitende Verdichtungsmessungen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F67174-DA37-23A7-9F63-BB7CFDD3B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2114" y="1338043"/>
            <a:ext cx="16154400" cy="761091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verfügbare / bekannte Geräte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F99B1E-E6ED-AA8C-4DB2-AFE037945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5348384-F667-1746-C899-FC8EACD556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7" t="1804" r="74473" b="12528"/>
          <a:stretch>
            <a:fillRect/>
          </a:stretch>
        </p:blipFill>
        <p:spPr>
          <a:xfrm>
            <a:off x="533400" y="3621744"/>
            <a:ext cx="4093379" cy="502695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75846DD-3E6C-91E8-9A76-9A9E94ABC3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518" t="6736" r="48477" b="12528"/>
          <a:stretch>
            <a:fillRect/>
          </a:stretch>
        </p:blipFill>
        <p:spPr>
          <a:xfrm>
            <a:off x="4800600" y="3621744"/>
            <a:ext cx="3121073" cy="502192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A9DB850-B912-1537-230D-60F19D7FB4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284" t="6736" r="29711" b="12528"/>
          <a:stretch>
            <a:fillRect/>
          </a:stretch>
        </p:blipFill>
        <p:spPr>
          <a:xfrm>
            <a:off x="14782800" y="3619500"/>
            <a:ext cx="3124200" cy="502695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504E971-7C21-3297-91F3-A0F9A8F068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289" t="6736" r="10765" b="12528"/>
          <a:stretch>
            <a:fillRect/>
          </a:stretch>
        </p:blipFill>
        <p:spPr>
          <a:xfrm>
            <a:off x="8061059" y="3621745"/>
            <a:ext cx="3480707" cy="502695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7D7A73A-BA29-48C6-A4EE-F7FBA261748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02542" y="3939150"/>
            <a:ext cx="2096616" cy="4381499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EFA92D61-5796-14E6-9D03-F733864FDDA3}"/>
              </a:ext>
            </a:extLst>
          </p:cNvPr>
          <p:cNvSpPr txBox="1"/>
          <p:nvPr/>
        </p:nvSpPr>
        <p:spPr>
          <a:xfrm>
            <a:off x="11837195" y="2717496"/>
            <a:ext cx="26273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25"/>
              </a:spcAft>
              <a:buNone/>
            </a:pPr>
            <a:r>
              <a:rPr lang="de-DE" sz="2000" b="0" i="0" dirty="0" err="1">
                <a:solidFill>
                  <a:srgbClr val="333333"/>
                </a:solidFill>
                <a:effectLst/>
                <a:latin typeface="Avenir" panose="020B0604020202020204" charset="0"/>
              </a:rPr>
              <a:t>PaveTracker</a:t>
            </a:r>
            <a:r>
              <a:rPr lang="de-DE" sz="2000" b="0" i="0" dirty="0">
                <a:solidFill>
                  <a:srgbClr val="333333"/>
                </a:solidFill>
                <a:effectLst/>
                <a:latin typeface="Avenir" panose="020B0604020202020204" charset="0"/>
              </a:rPr>
              <a:t>™ Model 2701-B Plus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743C6A0-7C8E-898D-E71F-7E8656BE2ED0}"/>
              </a:ext>
            </a:extLst>
          </p:cNvPr>
          <p:cNvSpPr txBox="1"/>
          <p:nvPr/>
        </p:nvSpPr>
        <p:spPr>
          <a:xfrm>
            <a:off x="15287086" y="2745351"/>
            <a:ext cx="2039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25"/>
              </a:spcAft>
              <a:buNone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4640-B Surface Thin Layer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43968D9-3D41-BAFF-3205-50414AE40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4" b="16377"/>
          <a:stretch>
            <a:fillRect/>
          </a:stretch>
        </p:blipFill>
        <p:spPr bwMode="auto">
          <a:xfrm>
            <a:off x="12997294" y="8267700"/>
            <a:ext cx="3385706" cy="95197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28" name="Picture 4" descr="TransTech Systems Logo">
            <a:extLst>
              <a:ext uri="{FF2B5EF4-FFF2-40B4-BE49-F238E27FC236}">
                <a16:creationId xmlns:a16="http://schemas.microsoft.com/office/drawing/2014/main" id="{5C780083-8530-072E-0C86-B39DCCEE5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121" y="8292276"/>
            <a:ext cx="3121073" cy="870779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6468D6BB-18BB-EAA5-AAC5-51FC0A297FE8}"/>
              </a:ext>
            </a:extLst>
          </p:cNvPr>
          <p:cNvSpPr txBox="1"/>
          <p:nvPr/>
        </p:nvSpPr>
        <p:spPr>
          <a:xfrm>
            <a:off x="5866155" y="3019191"/>
            <a:ext cx="15504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0" i="0" dirty="0">
                <a:solidFill>
                  <a:srgbClr val="212529"/>
                </a:solidFill>
                <a:effectLst/>
                <a:latin typeface="Avenir" panose="020B0604020202020204" charset="0"/>
              </a:rPr>
              <a:t>PQI 380+</a:t>
            </a:r>
            <a:endParaRPr lang="de-DE" sz="2000" dirty="0">
              <a:latin typeface="Avenir" panose="020B060402020202020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EE3B72E-867A-9E66-217C-24EA8BD7BA36}"/>
              </a:ext>
            </a:extLst>
          </p:cNvPr>
          <p:cNvSpPr txBox="1"/>
          <p:nvPr/>
        </p:nvSpPr>
        <p:spPr>
          <a:xfrm>
            <a:off x="1981200" y="3014365"/>
            <a:ext cx="15504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0" i="0" dirty="0">
                <a:solidFill>
                  <a:srgbClr val="212529"/>
                </a:solidFill>
                <a:effectLst/>
                <a:latin typeface="Avenir" panose="020B0604020202020204" charset="0"/>
              </a:rPr>
              <a:t>PQI 380</a:t>
            </a:r>
            <a:endParaRPr lang="de-DE" sz="2000" dirty="0">
              <a:latin typeface="Avenir" panose="020B060402020202020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4BB293E-7215-E78D-CC58-4D752E72A54B}"/>
              </a:ext>
            </a:extLst>
          </p:cNvPr>
          <p:cNvSpPr txBox="1"/>
          <p:nvPr/>
        </p:nvSpPr>
        <p:spPr>
          <a:xfrm>
            <a:off x="9077849" y="3009900"/>
            <a:ext cx="15504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0" i="0" dirty="0" err="1">
                <a:solidFill>
                  <a:srgbClr val="212529"/>
                </a:solidFill>
                <a:effectLst/>
                <a:latin typeface="Avenir" panose="020B0604020202020204" charset="0"/>
              </a:rPr>
              <a:t>NoNuke</a:t>
            </a:r>
            <a:endParaRPr lang="de-DE" sz="2000" dirty="0">
              <a:latin typeface="Avenir" panose="020B0604020202020204" charset="0"/>
            </a:endParaRPr>
          </a:p>
        </p:txBody>
      </p:sp>
      <p:pic>
        <p:nvPicPr>
          <p:cNvPr id="1030" name="Picture 6" descr="InstroTek, Inc.">
            <a:extLst>
              <a:ext uri="{FF2B5EF4-FFF2-40B4-BE49-F238E27FC236}">
                <a16:creationId xmlns:a16="http://schemas.microsoft.com/office/drawing/2014/main" id="{462F0919-2C8E-F9D2-CBE7-4FB5847F2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26" y="8292276"/>
            <a:ext cx="1943074" cy="102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08322637-6B89-B49D-63F4-6F9DB2F7E715}"/>
              </a:ext>
            </a:extLst>
          </p:cNvPr>
          <p:cNvSpPr/>
          <p:nvPr/>
        </p:nvSpPr>
        <p:spPr>
          <a:xfrm>
            <a:off x="533400" y="2095500"/>
            <a:ext cx="14109700" cy="526754"/>
          </a:xfrm>
          <a:prstGeom prst="rect">
            <a:avLst/>
          </a:prstGeom>
          <a:solidFill>
            <a:srgbClr val="3C8C1E"/>
          </a:solidFill>
          <a:ln>
            <a:solidFill>
              <a:srgbClr val="3C8C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>
                <a:latin typeface="Avenir" panose="020B0604020202020204" charset="0"/>
              </a:rPr>
              <a:t>DIELEKTRISCH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D5B22CCD-6325-8DC2-3FC1-F857D7CFEBF6}"/>
              </a:ext>
            </a:extLst>
          </p:cNvPr>
          <p:cNvSpPr/>
          <p:nvPr/>
        </p:nvSpPr>
        <p:spPr>
          <a:xfrm>
            <a:off x="14782800" y="2095500"/>
            <a:ext cx="3124200" cy="52675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>
                <a:latin typeface="Avenir" panose="020B0604020202020204" charset="0"/>
              </a:rPr>
              <a:t>Radiometrisch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5F8BA48-5F46-2534-F55D-26D9F2EEC7F4}"/>
              </a:ext>
            </a:extLst>
          </p:cNvPr>
          <p:cNvSpPr txBox="1"/>
          <p:nvPr/>
        </p:nvSpPr>
        <p:spPr>
          <a:xfrm>
            <a:off x="611883" y="3662151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2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BD1894F-4CA2-1008-3D1C-135515ADF6C3}"/>
              </a:ext>
            </a:extLst>
          </p:cNvPr>
          <p:cNvSpPr txBox="1"/>
          <p:nvPr/>
        </p:nvSpPr>
        <p:spPr>
          <a:xfrm>
            <a:off x="4800600" y="3619500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2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D1561FB-EE0F-FE87-1405-101E1A32FBA3}"/>
              </a:ext>
            </a:extLst>
          </p:cNvPr>
          <p:cNvSpPr txBox="1"/>
          <p:nvPr/>
        </p:nvSpPr>
        <p:spPr>
          <a:xfrm>
            <a:off x="8200691" y="3685659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2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33416FA-E2DB-309D-551C-140344C2D637}"/>
              </a:ext>
            </a:extLst>
          </p:cNvPr>
          <p:cNvSpPr txBox="1"/>
          <p:nvPr/>
        </p:nvSpPr>
        <p:spPr>
          <a:xfrm>
            <a:off x="14799816" y="3691066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2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C771634-67E1-70C3-D695-91368F7D10C4}"/>
              </a:ext>
            </a:extLst>
          </p:cNvPr>
          <p:cNvSpPr txBox="1"/>
          <p:nvPr/>
        </p:nvSpPr>
        <p:spPr>
          <a:xfrm>
            <a:off x="11791950" y="3662151"/>
            <a:ext cx="26725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https://transtechsys.com/</a:t>
            </a:r>
          </a:p>
        </p:txBody>
      </p:sp>
    </p:spTree>
    <p:extLst>
      <p:ext uri="{BB962C8B-B14F-4D97-AF65-F5344CB8AC3E}">
        <p14:creationId xmlns:p14="http://schemas.microsoft.com/office/powerpoint/2010/main" val="32441875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D1BAB-DC4C-83CA-F792-19DD24133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25F66-798F-947D-0586-8E0549B63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Allgemeines zu Verfahren der Dichtebestimmung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974D3AF3-80EF-BE45-E650-98751E6A4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9" t="16743" r="9700" b="8627"/>
          <a:stretch>
            <a:fillRect/>
          </a:stretch>
        </p:blipFill>
        <p:spPr>
          <a:xfrm>
            <a:off x="492897" y="3763029"/>
            <a:ext cx="7118717" cy="5038071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DDA2852-2E88-15FC-3E7B-822E93A62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FC17982-28F1-A2FA-BADA-AF35E622C6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518" t="6736" r="48477" b="12528"/>
          <a:stretch>
            <a:fillRect/>
          </a:stretch>
        </p:blipFill>
        <p:spPr>
          <a:xfrm>
            <a:off x="11494813" y="3757402"/>
            <a:ext cx="3121073" cy="502192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D67A3B4-8825-1A92-209F-03587F365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284" t="6736" r="29711" b="12528"/>
          <a:stretch>
            <a:fillRect/>
          </a:stretch>
        </p:blipFill>
        <p:spPr>
          <a:xfrm>
            <a:off x="14782800" y="3768518"/>
            <a:ext cx="3124200" cy="502695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AEB13DC-AE4E-CE49-DD59-4F5D736E2A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289" t="6736" r="10765" b="12528"/>
          <a:stretch>
            <a:fillRect/>
          </a:stretch>
        </p:blipFill>
        <p:spPr>
          <a:xfrm>
            <a:off x="7812860" y="3757402"/>
            <a:ext cx="3480707" cy="5026955"/>
          </a:xfrm>
          <a:prstGeom prst="rect">
            <a:avLst/>
          </a:prstGeom>
        </p:spPr>
      </p:pic>
      <p:pic>
        <p:nvPicPr>
          <p:cNvPr id="1030" name="Picture 6" descr="InstroTek, Inc.">
            <a:extLst>
              <a:ext uri="{FF2B5EF4-FFF2-40B4-BE49-F238E27FC236}">
                <a16:creationId xmlns:a16="http://schemas.microsoft.com/office/drawing/2014/main" id="{D7D4B111-9A6F-D2E4-FCC3-177C68B24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859" y="8461230"/>
            <a:ext cx="1943074" cy="102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A8CDE52F-281F-CC76-525A-C186783D0BE9}"/>
              </a:ext>
            </a:extLst>
          </p:cNvPr>
          <p:cNvSpPr/>
          <p:nvPr/>
        </p:nvSpPr>
        <p:spPr>
          <a:xfrm>
            <a:off x="7800160" y="3175247"/>
            <a:ext cx="6815726" cy="517071"/>
          </a:xfrm>
          <a:prstGeom prst="rect">
            <a:avLst/>
          </a:prstGeom>
          <a:solidFill>
            <a:srgbClr val="3C8C1E"/>
          </a:solidFill>
          <a:ln>
            <a:solidFill>
              <a:srgbClr val="3E8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>
                <a:latin typeface="Avenir" panose="020B0604020202020204" charset="0"/>
              </a:rPr>
              <a:t>DIELEKTRISCH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4D5D2C82-D8F1-0461-0329-2F56A6AC370B}"/>
              </a:ext>
            </a:extLst>
          </p:cNvPr>
          <p:cNvSpPr/>
          <p:nvPr/>
        </p:nvSpPr>
        <p:spPr>
          <a:xfrm>
            <a:off x="14804432" y="3175248"/>
            <a:ext cx="3097125" cy="50967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>
                <a:latin typeface="Avenir" panose="020B0604020202020204" charset="0"/>
              </a:rPr>
              <a:t>Radiometrisch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F50EBC7-F466-2FF6-587B-A459366BDD58}"/>
              </a:ext>
            </a:extLst>
          </p:cNvPr>
          <p:cNvSpPr/>
          <p:nvPr/>
        </p:nvSpPr>
        <p:spPr>
          <a:xfrm>
            <a:off x="506154" y="3178629"/>
            <a:ext cx="7105460" cy="51707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>
                <a:latin typeface="Avenir" panose="020B0604020202020204" charset="0"/>
              </a:rPr>
              <a:t>Prüfung nach TP Asphalt-</a:t>
            </a:r>
            <a:r>
              <a:rPr lang="de-DE" sz="3000" dirty="0" err="1">
                <a:latin typeface="Avenir" panose="020B0604020202020204" charset="0"/>
              </a:rPr>
              <a:t>StB</a:t>
            </a:r>
            <a:r>
              <a:rPr lang="de-DE" sz="3000" dirty="0">
                <a:latin typeface="Avenir" panose="020B0604020202020204" charset="0"/>
              </a:rPr>
              <a:t>, Teil 6</a:t>
            </a:r>
          </a:p>
        </p:txBody>
      </p:sp>
      <p:pic>
        <p:nvPicPr>
          <p:cNvPr id="8" name="Picture 4" descr="TransTech Systems Logo">
            <a:extLst>
              <a:ext uri="{FF2B5EF4-FFF2-40B4-BE49-F238E27FC236}">
                <a16:creationId xmlns:a16="http://schemas.microsoft.com/office/drawing/2014/main" id="{9DB8872C-DB4F-0034-D1EC-47D7C47DF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4813" y="8461230"/>
            <a:ext cx="3121073" cy="870779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90B68AC5-27F6-8F21-2662-81F090246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4" b="16377"/>
          <a:stretch>
            <a:fillRect/>
          </a:stretch>
        </p:blipFill>
        <p:spPr bwMode="auto">
          <a:xfrm>
            <a:off x="14782799" y="8514991"/>
            <a:ext cx="3124201" cy="87844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3D66C24E-544F-45B9-F7AB-837D87AF797D}"/>
              </a:ext>
            </a:extLst>
          </p:cNvPr>
          <p:cNvSpPr/>
          <p:nvPr/>
        </p:nvSpPr>
        <p:spPr>
          <a:xfrm>
            <a:off x="7812860" y="2081202"/>
            <a:ext cx="10088697" cy="101615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latin typeface="Avenir" panose="020B0604020202020204" charset="0"/>
              </a:rPr>
              <a:t>indirekte Prüfverfahren mit Umrechnungsmethoden zu Materialeigenschaften ► nur Relativbewertung möglich 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1314D4EE-8566-7637-20DE-ACAF80C75AD0}"/>
              </a:ext>
            </a:extLst>
          </p:cNvPr>
          <p:cNvSpPr/>
          <p:nvPr/>
        </p:nvSpPr>
        <p:spPr>
          <a:xfrm>
            <a:off x="492897" y="2088453"/>
            <a:ext cx="7118717" cy="99764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latin typeface="Avenir" panose="020B0604020202020204" charset="0"/>
              </a:rPr>
              <a:t>direkte Prüfverfahren </a:t>
            </a:r>
          </a:p>
          <a:p>
            <a:pPr algn="ctr"/>
            <a:r>
              <a:rPr lang="de-DE" sz="2800" dirty="0">
                <a:latin typeface="Avenir" panose="020B0604020202020204" charset="0"/>
              </a:rPr>
              <a:t>► absolutes Ergebnis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608442E1-9717-0C71-4AB4-8B644E8B3411}"/>
              </a:ext>
            </a:extLst>
          </p:cNvPr>
          <p:cNvSpPr/>
          <p:nvPr/>
        </p:nvSpPr>
        <p:spPr>
          <a:xfrm>
            <a:off x="492897" y="1409700"/>
            <a:ext cx="17408660" cy="5636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tx1"/>
                </a:solidFill>
                <a:latin typeface="Avenir" panose="020B0604020202020204" charset="0"/>
              </a:rPr>
              <a:t>verfahrensbedingt sind keine identischen Ergebnisse zu erwarten!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F3303AB-824A-C89A-A291-664A042F97FF}"/>
              </a:ext>
            </a:extLst>
          </p:cNvPr>
          <p:cNvSpPr txBox="1"/>
          <p:nvPr/>
        </p:nvSpPr>
        <p:spPr>
          <a:xfrm>
            <a:off x="611883" y="3662151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2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C168FDE-F07D-EBC9-6945-2ACF4963C7D4}"/>
              </a:ext>
            </a:extLst>
          </p:cNvPr>
          <p:cNvSpPr txBox="1"/>
          <p:nvPr/>
        </p:nvSpPr>
        <p:spPr>
          <a:xfrm>
            <a:off x="7838260" y="3757402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2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15159D8-586D-C9BA-5B9F-3EC34CB2A0F4}"/>
              </a:ext>
            </a:extLst>
          </p:cNvPr>
          <p:cNvSpPr txBox="1"/>
          <p:nvPr/>
        </p:nvSpPr>
        <p:spPr>
          <a:xfrm>
            <a:off x="11601919" y="3779573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2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7560344-A227-B47A-C02F-2D0B1179035A}"/>
              </a:ext>
            </a:extLst>
          </p:cNvPr>
          <p:cNvSpPr txBox="1"/>
          <p:nvPr/>
        </p:nvSpPr>
        <p:spPr>
          <a:xfrm>
            <a:off x="14804432" y="3834551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2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</p:spTree>
    <p:extLst>
      <p:ext uri="{BB962C8B-B14F-4D97-AF65-F5344CB8AC3E}">
        <p14:creationId xmlns:p14="http://schemas.microsoft.com/office/powerpoint/2010/main" val="9620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6944-F099-7106-B7EA-4EC3F4EDD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5E208A-D969-3F6B-64EE-865D971C5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Radiometrische Messsonden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F6BA90-68D0-54DF-C79A-C6585EC27C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18899" y="1790701"/>
            <a:ext cx="9575005" cy="7493740"/>
          </a:xfrm>
        </p:spPr>
        <p:txBody>
          <a:bodyPr/>
          <a:lstStyle/>
          <a:p>
            <a:pPr marL="0" indent="0" fontAlgn="t">
              <a:buNone/>
            </a:pPr>
            <a:r>
              <a:rPr lang="de-DE" b="1" dirty="0"/>
              <a:t>Messprinzip</a:t>
            </a:r>
          </a:p>
          <a:p>
            <a:pPr fontAlgn="t"/>
            <a:r>
              <a:rPr lang="de-DE" dirty="0"/>
              <a:t>Die Sonde enthält eine radioaktive Strahlungsquelle                   (Cäsium-137; Gamma‑Strahler). </a:t>
            </a:r>
          </a:p>
          <a:p>
            <a:pPr fontAlgn="t"/>
            <a:r>
              <a:rPr lang="de-DE" dirty="0"/>
              <a:t>Die ausgesandte Strahlung durchdringt das Material (Asphaltschicht) und wird durch Streuung und Absorption abgeschwächt</a:t>
            </a:r>
          </a:p>
          <a:p>
            <a:pPr fontAlgn="t"/>
            <a:r>
              <a:rPr lang="de-DE" dirty="0"/>
              <a:t>ein Detektor misst die abgeschwächte bzw. gestreute Strahlung </a:t>
            </a:r>
          </a:p>
          <a:p>
            <a:pPr fontAlgn="t"/>
            <a:r>
              <a:rPr lang="de-DE" dirty="0"/>
              <a:t>je dichter das Material, desto stärker wird die Strahlung </a:t>
            </a:r>
            <a:br>
              <a:rPr lang="de-DE" dirty="0"/>
            </a:br>
            <a:r>
              <a:rPr lang="de-DE" dirty="0"/>
              <a:t>abgeschwächt</a:t>
            </a:r>
          </a:p>
          <a:p>
            <a:pPr fontAlgn="t"/>
            <a:r>
              <a:rPr lang="de-DE" dirty="0"/>
              <a:t>aus der gemessenen Strahlung wird die Materialdichte berechnet</a:t>
            </a:r>
          </a:p>
          <a:p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0C6A0CD-9C5F-E9F5-5E6E-46415B1E0E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284" t="6736" r="29711" b="12528"/>
          <a:stretch>
            <a:fillRect/>
          </a:stretch>
        </p:blipFill>
        <p:spPr>
          <a:xfrm>
            <a:off x="1066800" y="2281297"/>
            <a:ext cx="4114800" cy="662086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CFA2AB6-E089-3024-72F9-42B2C63FEA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674"/>
          <a:stretch>
            <a:fillRect/>
          </a:stretch>
        </p:blipFill>
        <p:spPr>
          <a:xfrm>
            <a:off x="8698461" y="6242391"/>
            <a:ext cx="4941340" cy="286350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0070515-49D9-63CD-F918-6DA0673F8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0" y="1984716"/>
            <a:ext cx="2909671" cy="41134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15446BA-1238-9391-6E83-63655231FEE8}"/>
              </a:ext>
            </a:extLst>
          </p:cNvPr>
          <p:cNvSpPr txBox="1"/>
          <p:nvPr/>
        </p:nvSpPr>
        <p:spPr>
          <a:xfrm>
            <a:off x="13843744" y="7981771"/>
            <a:ext cx="4050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rgbClr val="C00000"/>
                </a:solidFill>
                <a:latin typeface="Avenir" panose="020B0604020202020204" charset="0"/>
              </a:rPr>
              <a:t>strenge Auflagen bzgl. Strahlenschutz</a:t>
            </a:r>
          </a:p>
          <a:p>
            <a:pPr algn="ctr"/>
            <a:r>
              <a:rPr lang="de-DE" sz="2400" dirty="0">
                <a:solidFill>
                  <a:srgbClr val="C00000"/>
                </a:solidFill>
                <a:latin typeface="Avenir" panose="020B0604020202020204" charset="0"/>
              </a:rPr>
              <a:t>(Umgang und Beförderung)</a:t>
            </a:r>
          </a:p>
        </p:txBody>
      </p:sp>
      <p:sp>
        <p:nvSpPr>
          <p:cNvPr id="14" name="Foliennummernplatzhalter 3">
            <a:extLst>
              <a:ext uri="{FF2B5EF4-FFF2-40B4-BE49-F238E27FC236}">
                <a16:creationId xmlns:a16="http://schemas.microsoft.com/office/drawing/2014/main" id="{02C07ED0-54C0-85EE-840A-A190D1D5E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52006" y="9520604"/>
            <a:ext cx="1295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F54B296-E3C2-C6D6-F1E7-12716829F14B}"/>
              </a:ext>
            </a:extLst>
          </p:cNvPr>
          <p:cNvSpPr txBox="1"/>
          <p:nvPr/>
        </p:nvSpPr>
        <p:spPr>
          <a:xfrm>
            <a:off x="1143000" y="2300347"/>
            <a:ext cx="3182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Quelle: </a:t>
            </a:r>
            <a:r>
              <a:rPr lang="de-DE" sz="1400" dirty="0" err="1">
                <a:solidFill>
                  <a:schemeClr val="bg1"/>
                </a:solidFill>
                <a:latin typeface="Avenir" panose="020B0604020202020204" charset="0"/>
              </a:rPr>
              <a:t>Makadamlabor</a:t>
            </a:r>
            <a:r>
              <a:rPr lang="de-DE" sz="1200" dirty="0">
                <a:solidFill>
                  <a:schemeClr val="bg1"/>
                </a:solidFill>
                <a:latin typeface="Avenir" panose="020B0604020202020204" charset="0"/>
              </a:rPr>
              <a:t> Schwaben GmbH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182134C-A8B9-9F7D-6949-D7FED9C45A5D}"/>
              </a:ext>
            </a:extLst>
          </p:cNvPr>
          <p:cNvSpPr txBox="1"/>
          <p:nvPr/>
        </p:nvSpPr>
        <p:spPr>
          <a:xfrm>
            <a:off x="10820400" y="6283523"/>
            <a:ext cx="33078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venir" panose="020B0604020202020204" charset="0"/>
              </a:rPr>
              <a:t>Quelle: https://transtechsys.com/</a:t>
            </a:r>
          </a:p>
        </p:txBody>
      </p:sp>
      <p:pic>
        <p:nvPicPr>
          <p:cNvPr id="6" name="Grafik 5" descr="Warnung mit einfarbiger Füllung">
            <a:extLst>
              <a:ext uri="{FF2B5EF4-FFF2-40B4-BE49-F238E27FC236}">
                <a16:creationId xmlns:a16="http://schemas.microsoft.com/office/drawing/2014/main" id="{714CC5EF-4793-A4D7-F647-B18B0C3F53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782085" y="6045710"/>
            <a:ext cx="2069590" cy="206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640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51e657d-e5e9-4206-8c83-193807c2ee62" xsi:nil="true"/>
    <lcf76f155ced4ddcb4097134ff3c332f xmlns="853a8713-e13d-4ce1-bb92-7cb8c20526a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050D922CC3F9547B47CF5CFCAF41430" ma:contentTypeVersion="15" ma:contentTypeDescription="Ein neues Dokument erstellen." ma:contentTypeScope="" ma:versionID="84ce91ebc6f1354ca90a714f22846c25">
  <xsd:schema xmlns:xsd="http://www.w3.org/2001/XMLSchema" xmlns:xs="http://www.w3.org/2001/XMLSchema" xmlns:p="http://schemas.microsoft.com/office/2006/metadata/properties" xmlns:ns2="853a8713-e13d-4ce1-bb92-7cb8c20526a4" xmlns:ns3="151e657d-e5e9-4206-8c83-193807c2ee62" targetNamespace="http://schemas.microsoft.com/office/2006/metadata/properties" ma:root="true" ma:fieldsID="4ed4c90b3a927f85f78e002c12a40867" ns2:_="" ns3:_="">
    <xsd:import namespace="853a8713-e13d-4ce1-bb92-7cb8c20526a4"/>
    <xsd:import namespace="151e657d-e5e9-4206-8c83-193807c2ee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3a8713-e13d-4ce1-bb92-7cb8c20526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635b3bba-2198-47c6-9ccb-53d97700fa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1e657d-e5e9-4206-8c83-193807c2ee6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97f0abc4-43c7-4e20-895b-a1b58412f8aa}" ma:internalName="TaxCatchAll" ma:showField="CatchAllData" ma:web="151e657d-e5e9-4206-8c83-193807c2ee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1AE7F6-4CD1-42C4-8E35-A81E0B108E6F}">
  <ds:schemaRefs>
    <ds:schemaRef ds:uri="http://purl.org/dc/dcmitype/"/>
    <ds:schemaRef ds:uri="151e657d-e5e9-4206-8c83-193807c2ee62"/>
    <ds:schemaRef ds:uri="http://purl.org/dc/terms/"/>
    <ds:schemaRef ds:uri="http://purl.org/dc/elements/1.1/"/>
    <ds:schemaRef ds:uri="853a8713-e13d-4ce1-bb92-7cb8c20526a4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126DBD6-6A79-4A99-8DF9-211460EEF3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75C470-4350-4A35-8A08-43F48091BD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3a8713-e13d-4ce1-bb92-7cb8c20526a4"/>
    <ds:schemaRef ds:uri="151e657d-e5e9-4206-8c83-193807c2ee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8731832-40da-4546-9203-f68390800051}" enabled="0" method="" siteId="{98731832-40da-4546-9203-f6839080005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3097</Words>
  <Application>Microsoft Office PowerPoint</Application>
  <PresentationFormat>Benutzerdefiniert</PresentationFormat>
  <Paragraphs>771</Paragraphs>
  <Slides>32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42" baseType="lpstr">
      <vt:lpstr>Roboto</vt:lpstr>
      <vt:lpstr>Aptos</vt:lpstr>
      <vt:lpstr>Avenir Bold</vt:lpstr>
      <vt:lpstr>Times New Roman</vt:lpstr>
      <vt:lpstr>Wingdings</vt:lpstr>
      <vt:lpstr>Avenir</vt:lpstr>
      <vt:lpstr>Symbol</vt:lpstr>
      <vt:lpstr>Avenir3</vt:lpstr>
      <vt:lpstr>Arial</vt:lpstr>
      <vt:lpstr>Office Theme</vt:lpstr>
      <vt:lpstr>PowerPoint-Präsentation</vt:lpstr>
      <vt:lpstr>Baubegleitende Verdichtungsmessungen</vt:lpstr>
      <vt:lpstr>Einbau von Walzasphaltschichten</vt:lpstr>
      <vt:lpstr>PowerPoint-Präsentation</vt:lpstr>
      <vt:lpstr>Steuerung des  Verdichtungsprozesse</vt:lpstr>
      <vt:lpstr>Baubegleitende Verdichtungsmessungen</vt:lpstr>
      <vt:lpstr>Baubegleitende Verdichtungsmessungen</vt:lpstr>
      <vt:lpstr>Allgemeines zu Verfahren der Dichtebestimmung</vt:lpstr>
      <vt:lpstr>Radiometrische Messsonden</vt:lpstr>
      <vt:lpstr>radiometrische Messsonden</vt:lpstr>
      <vt:lpstr>dielektrischen Messsonden</vt:lpstr>
      <vt:lpstr>dielektrischen Messsonden</vt:lpstr>
      <vt:lpstr>Notwendige Informationen vor Messbeginn</vt:lpstr>
      <vt:lpstr>Notwendige Informationen vor Messbeginn</vt:lpstr>
      <vt:lpstr>Überprüfung der Bohleneinstellung</vt:lpstr>
      <vt:lpstr>Terminologien zum Walzen</vt:lpstr>
      <vt:lpstr>Festlegung des vorgesehenen Walzschemas in der Planung</vt:lpstr>
      <vt:lpstr>Festlegung des vorgesehenen Walzschemas - Planung</vt:lpstr>
      <vt:lpstr>Ermittlung des Raumdichtemaximums</vt:lpstr>
      <vt:lpstr>Baubegleitende Verdichtungsmessungen </vt:lpstr>
      <vt:lpstr>Eigenüberwachungsprüfungen</vt:lpstr>
      <vt:lpstr>Eigenüberwachungsprüfungen</vt:lpstr>
      <vt:lpstr>Eigenüberwachungsprüfungen</vt:lpstr>
      <vt:lpstr>Implementierung der verfügbaren Walzzeit in FDVK-A-System</vt:lpstr>
      <vt:lpstr>Baubegleitende Verdichtungsmessungen </vt:lpstr>
      <vt:lpstr>Baubegleitende Verdichtungsmessungen – Beobachtungen der Oberfläche beim Walzen </vt:lpstr>
      <vt:lpstr>Baubegleitende Verdichtungsmessungen – Beobachtungen der Oberfläche beim Walzen </vt:lpstr>
      <vt:lpstr>Baubegleitende Verdichtungsmessungen – weitere Tipps für den Laboranten (1/4)</vt:lpstr>
      <vt:lpstr>Baubegleitende Verdichtungsmessungen – weitere Tipps für den Laboranten (2/4)</vt:lpstr>
      <vt:lpstr>Baubegleitende Verdichtungsmessungen – weitere Tipps für den Laboranten (3/4)</vt:lpstr>
      <vt:lpstr>Baubegleitende Verdichtungsmessungen – weitere Tipps für den Laboranten (4/4)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DAV_Corporate_praesentaton</dc:title>
  <dc:creator>Godewitz, Saskia</dc:creator>
  <cp:lastModifiedBy>Andreas Stahl</cp:lastModifiedBy>
  <cp:revision>73</cp:revision>
  <dcterms:created xsi:type="dcterms:W3CDTF">2006-08-16T00:00:00Z</dcterms:created>
  <dcterms:modified xsi:type="dcterms:W3CDTF">2026-08-24T07:40:26Z</dcterms:modified>
  <dc:identifier>DAGioSN_MJk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0x0101004050D922CC3F9547B47CF5CFCAF41430</vt:lpwstr>
  </property>
  <property fmtid="{D5CDD505-2E9C-101B-9397-08002B2CF9AE}" pid="3" name="MediaServiceImageTags">
    <vt:lpwstr/>
  </property>
</Properties>
</file>